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01" autoAdjust="0"/>
  </p:normalViewPr>
  <p:slideViewPr>
    <p:cSldViewPr>
      <p:cViewPr varScale="1">
        <p:scale>
          <a:sx n="85" d="100"/>
          <a:sy n="85" d="100"/>
        </p:scale>
        <p:origin x="-152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736FF7-1472-4C6F-85E4-EC0EE96DC89A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A5F00-78ED-463F-8CD9-521491D0847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223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EFB95C9-ABE8-49DE-ADD1-8CE452F4B9FB}" type="datetimeFigureOut">
              <a:rPr lang="sl-SI" smtClean="0"/>
              <a:pPr>
                <a:defRPr/>
              </a:pPr>
              <a:t>8.10.2013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2E1410C-00E0-4162-A4C3-6AFE32B68AFA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6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50180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6EFE8-DD66-4A53-990F-FAC86961C56F}" type="slidenum">
              <a:rPr lang="sl-SI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97C28-70B4-4283-9D95-8B9E20E550D4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1297-9D88-43FF-841B-222D7D794B7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14E2-9B79-4810-AD6D-45728142D8D5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F78D-28D5-4E02-A7C7-455FE7B7AC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74F7-8E02-4C14-9A6E-7415B11D264C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6123-2932-4DF1-A4CA-CBDDB0E273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A257-D2E3-481A-B7B9-DB93B0213AEB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239E-3183-4DEE-9D4D-AE7B05DE90B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5379-E788-40CE-9EBB-1904A6412E2B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D035-6F50-43D5-9C31-E531E47A37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AEE19-E872-4F4C-B9F0-EF34190EEAF1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5C78-8885-48B7-B93E-C8454D1313C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2AE80-9B01-4445-AEC3-955275DB8603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FE16-7409-40F8-B758-2C2F01A270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E9731-1DA9-4D42-9849-371A90D91BAD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EFA2-FA37-41DD-9F3C-E7F4599FF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D678-EB33-4B29-A7E0-02A4ADEB9061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7564-71EB-4C44-AB18-385B1449FBC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B105-D1BA-409A-AE43-D9CE37F8641C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FCFB-ABC0-4E6A-A05E-62A629E1E7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78150-327F-4C6D-A6BC-7EE1D2F5F575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7CEC-F0AC-4550-8BE1-BC3F5E0228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DDC9FD-E1BF-4369-AF64-C7C1A2A9DD83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AAC496-C248-440E-95B2-17A51CBDFB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hyperlink" Target="mailto:milena.bon@nuk.uni-lj.s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Slovenske splošne knjižnice za prihodnost: </a:t>
            </a:r>
            <a:br>
              <a:rPr lang="sl-SI" b="1" dirty="0" smtClean="0"/>
            </a:br>
            <a:r>
              <a:rPr lang="sl-SI" b="1" dirty="0" smtClean="0"/>
              <a:t>strategija razvoja slovenskih splošnih knjižnic 2013-2020</a:t>
            </a:r>
            <a:br>
              <a:rPr lang="sl-SI" b="1" dirty="0" smtClean="0"/>
            </a:br>
            <a:r>
              <a:rPr lang="sl-SI" sz="2400" b="1" dirty="0" smtClean="0"/>
              <a:t>Milena </a:t>
            </a:r>
            <a:r>
              <a:rPr lang="sl-SI" sz="2400" b="1" dirty="0"/>
              <a:t>Bon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1100" dirty="0" smtClean="0"/>
              <a:t>Narodna </a:t>
            </a:r>
            <a:r>
              <a:rPr lang="sl-SI" sz="1100" dirty="0"/>
              <a:t>in univerzitetna knjižnica, </a:t>
            </a:r>
            <a:r>
              <a:rPr lang="sl-SI" sz="1100" dirty="0" smtClean="0"/>
              <a:t/>
            </a:r>
            <a:br>
              <a:rPr lang="sl-SI" sz="1100" dirty="0" smtClean="0"/>
            </a:br>
            <a:r>
              <a:rPr lang="sl-SI" sz="1100" dirty="0" smtClean="0"/>
              <a:t>Turjaška </a:t>
            </a:r>
            <a:r>
              <a:rPr lang="sl-SI" sz="1100" dirty="0"/>
              <a:t>1, 1000 Ljubljana, tel.: ++386 1 5861 313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u="sng" dirty="0" err="1">
                <a:hlinkClick r:id="rId4"/>
              </a:rPr>
              <a:t>milena.bon@nuk.uni</a:t>
            </a:r>
            <a:r>
              <a:rPr lang="sl-SI" sz="1800" u="sng" dirty="0">
                <a:hlinkClick r:id="rId4"/>
              </a:rPr>
              <a:t>-lj.si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endParaRPr lang="sl-SI" dirty="0" smtClean="0">
              <a:solidFill>
                <a:schemeClr val="bg1"/>
              </a:solidFill>
            </a:endParaRPr>
          </a:p>
        </p:txBody>
      </p:sp>
      <p:sp>
        <p:nvSpPr>
          <p:cNvPr id="2051" name="Podnaslov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1138237"/>
          </a:xfrm>
        </p:spPr>
        <p:txBody>
          <a:bodyPr/>
          <a:lstStyle/>
          <a:p>
            <a:pPr eaLnBrk="1" hangingPunct="1"/>
            <a:endParaRPr lang="sl-SI" sz="1400" dirty="0" smtClean="0"/>
          </a:p>
          <a:p>
            <a:pPr eaLnBrk="1" hangingPunct="1"/>
            <a:endParaRPr lang="sl-SI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2"/>
            <a:ext cx="3687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Četrto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Cilji: </a:t>
            </a:r>
          </a:p>
          <a:p>
            <a:r>
              <a:rPr lang="sl-SI" b="1" dirty="0" smtClean="0"/>
              <a:t>krepitev </a:t>
            </a:r>
            <a:r>
              <a:rPr lang="sl-SI" b="1" dirty="0"/>
              <a:t>obstoječih in vzpostavljanje novih partnerstev </a:t>
            </a:r>
            <a:r>
              <a:rPr lang="sl-SI" dirty="0"/>
              <a:t>ter</a:t>
            </a:r>
            <a:r>
              <a:rPr lang="sl-SI" b="1" dirty="0"/>
              <a:t> </a:t>
            </a:r>
            <a:endParaRPr lang="sl-SI" b="1" dirty="0" smtClean="0"/>
          </a:p>
          <a:p>
            <a:r>
              <a:rPr lang="sl-SI" b="1" dirty="0" smtClean="0"/>
              <a:t>izboljšanje </a:t>
            </a:r>
            <a:r>
              <a:rPr lang="sl-SI" b="1" dirty="0"/>
              <a:t>vedenja o pomenu splošnih knjižnic</a:t>
            </a:r>
            <a:r>
              <a:rPr lang="sl-S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8915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Četrto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Ukrepi: </a:t>
            </a:r>
            <a:endParaRPr lang="sl-SI" dirty="0" smtClean="0">
              <a:solidFill>
                <a:srgbClr val="00B0F0"/>
              </a:solidFill>
            </a:endParaRPr>
          </a:p>
          <a:p>
            <a:r>
              <a:rPr lang="sl-SI" dirty="0" smtClean="0"/>
              <a:t>vključitev </a:t>
            </a:r>
            <a:r>
              <a:rPr lang="sl-SI" dirty="0"/>
              <a:t>razvojno naravnanih partnerstev v strateške dokumente splošnih knjižnic; </a:t>
            </a:r>
            <a:endParaRPr lang="sl-SI" dirty="0" smtClean="0"/>
          </a:p>
          <a:p>
            <a:r>
              <a:rPr lang="sl-SI" dirty="0" smtClean="0"/>
              <a:t>prevzemanje </a:t>
            </a:r>
            <a:r>
              <a:rPr lang="sl-SI" dirty="0"/>
              <a:t>pobud splošnih knjižnic za strokovno in organizacijsko sodelovanje različnih vrst knjižnic v lokalnih okoljih….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24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>
                <a:solidFill>
                  <a:srgbClr val="00B0F0"/>
                </a:solidFill>
              </a:rPr>
              <a:t>Slovenske splošne knjižnice za prihodnost: </a:t>
            </a:r>
            <a:br>
              <a:rPr lang="sl-SI" sz="3200" b="1" dirty="0">
                <a:solidFill>
                  <a:srgbClr val="00B0F0"/>
                </a:solidFill>
              </a:rPr>
            </a:br>
            <a:r>
              <a:rPr lang="sl-SI" sz="3200" b="1" dirty="0">
                <a:solidFill>
                  <a:srgbClr val="00B0F0"/>
                </a:solidFill>
              </a:rPr>
              <a:t>strategija razvoja slovenskih splošnih knjižnic 2013-2020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sl-SI" sz="3200" dirty="0"/>
              <a:t>Dokument je </a:t>
            </a:r>
            <a:r>
              <a:rPr lang="sl-SI" sz="3200" dirty="0" smtClean="0"/>
              <a:t>nastal v delovni skupini različnih strokovnjakov pod okriljem združenja splošnih knjižnic.</a:t>
            </a:r>
          </a:p>
          <a:p>
            <a:r>
              <a:rPr lang="sl-SI" sz="3200" dirty="0" smtClean="0"/>
              <a:t>Pozitivno mnenje je podal Nacionalni svet </a:t>
            </a:r>
            <a:r>
              <a:rPr lang="sl-SI" sz="3200" dirty="0"/>
              <a:t>za knjižnično </a:t>
            </a:r>
            <a:r>
              <a:rPr lang="sl-SI" sz="3200" dirty="0" smtClean="0"/>
              <a:t>dejavnost, 2013.</a:t>
            </a:r>
          </a:p>
          <a:p>
            <a:r>
              <a:rPr lang="sl-SI" sz="3200" dirty="0" smtClean="0"/>
              <a:t>Tako je postal eden izmed </a:t>
            </a:r>
            <a:r>
              <a:rPr lang="sl-SI" sz="3200" dirty="0"/>
              <a:t>podlag za druge dokumente na področju razvoja knjižničarstva oziroma na področju kulturnih strategij.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55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marL="0" indent="0" algn="r">
              <a:buNone/>
            </a:pPr>
            <a:endParaRPr lang="sl-SI" dirty="0" smtClean="0"/>
          </a:p>
          <a:p>
            <a:pPr marL="0" indent="0" algn="r">
              <a:buNone/>
            </a:pPr>
            <a:endParaRPr lang="sl-SI" dirty="0"/>
          </a:p>
          <a:p>
            <a:pPr marL="0" indent="0" algn="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Hvala za pozornost.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99093"/>
            <a:ext cx="705374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34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b="1" dirty="0">
                <a:solidFill>
                  <a:srgbClr val="00B0F0"/>
                </a:solidFill>
              </a:rPr>
              <a:t>Slovenske splošne knjižnice za prihodnost: </a:t>
            </a:r>
            <a:br>
              <a:rPr lang="sl-SI" sz="2400" b="1" dirty="0">
                <a:solidFill>
                  <a:srgbClr val="00B0F0"/>
                </a:solidFill>
              </a:rPr>
            </a:br>
            <a:r>
              <a:rPr lang="sl-SI" sz="2400" b="1" dirty="0">
                <a:solidFill>
                  <a:srgbClr val="00B0F0"/>
                </a:solidFill>
              </a:rPr>
              <a:t>strategija razvoja slovenskih splošnih knjižnic 2013-2020</a:t>
            </a:r>
            <a:endParaRPr lang="sl-SI" sz="2400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Dokument </a:t>
            </a:r>
            <a:r>
              <a:rPr lang="sl-SI" dirty="0" smtClean="0"/>
              <a:t>obravnava </a:t>
            </a:r>
            <a:r>
              <a:rPr lang="sl-SI" dirty="0"/>
              <a:t>štiri strateška področja, v katerih je zajeto vse tisto, v kar naj bi splošne knjižnice v prihodnjem srednjeročnem obdobju usmerjale svoje razvojne potenciale:</a:t>
            </a:r>
          </a:p>
          <a:p>
            <a:r>
              <a:rPr lang="sl-SI" dirty="0"/>
              <a:t>V okviru področij so zastavljeni </a:t>
            </a:r>
            <a:r>
              <a:rPr lang="sl-SI" b="1" dirty="0">
                <a:solidFill>
                  <a:srgbClr val="00B0F0"/>
                </a:solidFill>
              </a:rPr>
              <a:t>cilji</a:t>
            </a:r>
            <a:r>
              <a:rPr lang="sl-SI" dirty="0"/>
              <a:t>, ki jih želimo doseči, in </a:t>
            </a:r>
            <a:r>
              <a:rPr lang="sl-SI" b="1" dirty="0">
                <a:solidFill>
                  <a:srgbClr val="00B0F0"/>
                </a:solidFill>
              </a:rPr>
              <a:t>ukrepi</a:t>
            </a:r>
            <a:r>
              <a:rPr lang="sl-SI" dirty="0"/>
              <a:t>, s katerimi bomo te cilje dosegli.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40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Prvo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00B0F0"/>
                </a:solidFill>
              </a:rPr>
              <a:t>Organizacija, </a:t>
            </a:r>
            <a:r>
              <a:rPr lang="sl-SI" dirty="0">
                <a:solidFill>
                  <a:srgbClr val="00B0F0"/>
                </a:solidFill>
              </a:rPr>
              <a:t>delovanje in </a:t>
            </a:r>
            <a:r>
              <a:rPr lang="sl-SI" dirty="0" smtClean="0">
                <a:solidFill>
                  <a:srgbClr val="00B0F0"/>
                </a:solidFill>
              </a:rPr>
              <a:t>mreža </a:t>
            </a:r>
            <a:r>
              <a:rPr lang="sl-SI" dirty="0">
                <a:solidFill>
                  <a:srgbClr val="00B0F0"/>
                </a:solidFill>
              </a:rPr>
              <a:t>splošnih </a:t>
            </a:r>
            <a:r>
              <a:rPr lang="sl-SI" dirty="0" smtClean="0">
                <a:solidFill>
                  <a:srgbClr val="00B0F0"/>
                </a:solidFill>
              </a:rPr>
              <a:t>knjižnic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Strateški cilji:</a:t>
            </a:r>
          </a:p>
          <a:p>
            <a:r>
              <a:rPr lang="sl-SI" b="1" dirty="0" smtClean="0"/>
              <a:t>učinkovito </a:t>
            </a:r>
            <a:r>
              <a:rPr lang="sl-SI" b="1" dirty="0"/>
              <a:t>delovanje splošne knjižnice</a:t>
            </a:r>
            <a:r>
              <a:rPr lang="sl-SI" dirty="0"/>
              <a:t>, </a:t>
            </a:r>
            <a:endParaRPr lang="sl-SI" dirty="0" smtClean="0"/>
          </a:p>
          <a:p>
            <a:r>
              <a:rPr lang="sl-SI" b="1" dirty="0" smtClean="0"/>
              <a:t>stabilno financiranje </a:t>
            </a:r>
            <a:r>
              <a:rPr lang="sl-SI" dirty="0" smtClean="0"/>
              <a:t>in </a:t>
            </a:r>
          </a:p>
          <a:p>
            <a:r>
              <a:rPr lang="sl-SI" b="1" dirty="0" smtClean="0"/>
              <a:t>racionalno </a:t>
            </a:r>
            <a:r>
              <a:rPr lang="sl-SI" b="1" dirty="0"/>
              <a:t>knjižnično mrežo</a:t>
            </a:r>
            <a:r>
              <a:rPr lang="sl-S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460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B0F0"/>
                </a:solidFill>
              </a:rPr>
              <a:t>Prvo strateško področje</a:t>
            </a:r>
            <a:endParaRPr lang="sl-SI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Ukrepi</a:t>
            </a:r>
            <a:r>
              <a:rPr lang="sl-SI" dirty="0">
                <a:solidFill>
                  <a:srgbClr val="00B0F0"/>
                </a:solidFill>
              </a:rPr>
              <a:t>:</a:t>
            </a:r>
            <a:endParaRPr lang="sl-SI" dirty="0" smtClean="0">
              <a:solidFill>
                <a:srgbClr val="00B0F0"/>
              </a:solidFill>
            </a:endParaRPr>
          </a:p>
          <a:p>
            <a:r>
              <a:rPr lang="sl-SI" dirty="0" smtClean="0"/>
              <a:t>izvajanje </a:t>
            </a:r>
            <a:r>
              <a:rPr lang="sl-SI" dirty="0"/>
              <a:t>raziskav in analiz, </a:t>
            </a:r>
            <a:endParaRPr lang="sl-SI" dirty="0" smtClean="0"/>
          </a:p>
          <a:p>
            <a:r>
              <a:rPr lang="sl-SI" dirty="0" smtClean="0"/>
              <a:t>nova </a:t>
            </a:r>
            <a:r>
              <a:rPr lang="sl-SI" dirty="0"/>
              <a:t>opredelitev osnovnih storitev splošnih knjižnic, </a:t>
            </a:r>
            <a:endParaRPr lang="sl-SI" dirty="0" smtClean="0"/>
          </a:p>
          <a:p>
            <a:r>
              <a:rPr lang="sl-SI" dirty="0" smtClean="0"/>
              <a:t>sistematično </a:t>
            </a:r>
            <a:r>
              <a:rPr lang="sl-SI" dirty="0"/>
              <a:t>prikazovanja kulturnih, ekonomskih in socialnih učinkov in vplivov splošne knjižnice na </a:t>
            </a:r>
            <a:r>
              <a:rPr lang="sl-SI" dirty="0" smtClean="0"/>
              <a:t>okolje,</a:t>
            </a:r>
          </a:p>
          <a:p>
            <a:r>
              <a:rPr lang="sl-SI" dirty="0" smtClean="0"/>
              <a:t>priprava </a:t>
            </a:r>
            <a:r>
              <a:rPr lang="sl-SI" dirty="0"/>
              <a:t>predlogov zakonodajnih sprememb….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380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Drugo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rgbClr val="00B0F0"/>
                </a:solidFill>
              </a:rPr>
              <a:t>Storitve </a:t>
            </a:r>
            <a:r>
              <a:rPr lang="sl-SI" b="1" dirty="0">
                <a:solidFill>
                  <a:srgbClr val="00B0F0"/>
                </a:solidFill>
              </a:rPr>
              <a:t>splošnih knjižnic </a:t>
            </a: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Cilji: </a:t>
            </a:r>
          </a:p>
          <a:p>
            <a:r>
              <a:rPr lang="sl-SI" b="1" dirty="0" smtClean="0"/>
              <a:t>nadgradnja </a:t>
            </a:r>
            <a:r>
              <a:rPr lang="sl-SI" b="1" dirty="0"/>
              <a:t>obstoječih in razvoj novih storitev</a:t>
            </a:r>
            <a:r>
              <a:rPr lang="sl-SI" dirty="0"/>
              <a:t> ter </a:t>
            </a:r>
            <a:endParaRPr lang="sl-SI" dirty="0" smtClean="0"/>
          </a:p>
          <a:p>
            <a:r>
              <a:rPr lang="sl-SI" b="1" dirty="0" smtClean="0"/>
              <a:t>povečanje </a:t>
            </a:r>
            <a:r>
              <a:rPr lang="sl-SI" b="1" dirty="0"/>
              <a:t>uporabe različnih knjižničnih storitev</a:t>
            </a:r>
            <a:r>
              <a:rPr lang="sl-S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192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Drugo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Ukrepi:</a:t>
            </a:r>
          </a:p>
          <a:p>
            <a:r>
              <a:rPr lang="sl-SI" dirty="0" smtClean="0"/>
              <a:t>fizični </a:t>
            </a:r>
            <a:r>
              <a:rPr lang="sl-SI" dirty="0"/>
              <a:t>prostor knjižnice kot tretji prostor naj sam po sebi postane storitev knjižnice za vse generacije; </a:t>
            </a:r>
            <a:endParaRPr lang="sl-SI" dirty="0" smtClean="0"/>
          </a:p>
          <a:p>
            <a:r>
              <a:rPr lang="sl-SI" dirty="0" smtClean="0"/>
              <a:t>oblikovanje </a:t>
            </a:r>
            <a:r>
              <a:rPr lang="sl-SI" dirty="0"/>
              <a:t>storitev za spodbujanje večkulturnosti v splošnih knjižnicah; </a:t>
            </a:r>
            <a:endParaRPr lang="sl-SI" dirty="0" smtClean="0"/>
          </a:p>
          <a:p>
            <a:r>
              <a:rPr lang="sl-SI" dirty="0"/>
              <a:t>r</a:t>
            </a:r>
            <a:r>
              <a:rPr lang="sl-SI" dirty="0" smtClean="0"/>
              <a:t>azvoj </a:t>
            </a:r>
            <a:r>
              <a:rPr lang="sl-SI" dirty="0"/>
              <a:t>novih oblik posredovanja informacij in dokumentov o zgodovini in razvoju lokalnega okolja….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700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Tretje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rgbClr val="00B0F0"/>
                </a:solidFill>
              </a:rPr>
              <a:t>Usposobljenost </a:t>
            </a:r>
            <a:r>
              <a:rPr lang="sl-SI" b="1" dirty="0">
                <a:solidFill>
                  <a:srgbClr val="00B0F0"/>
                </a:solidFill>
              </a:rPr>
              <a:t>in znanje </a:t>
            </a:r>
            <a:r>
              <a:rPr lang="sl-SI" b="1" dirty="0" smtClean="0">
                <a:solidFill>
                  <a:srgbClr val="00B0F0"/>
                </a:solidFill>
              </a:rPr>
              <a:t>knjižničarjev.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Cilji: </a:t>
            </a:r>
          </a:p>
          <a:p>
            <a:r>
              <a:rPr lang="sl-SI" b="1" dirty="0" smtClean="0"/>
              <a:t>strokovno usposobljeni </a:t>
            </a:r>
            <a:r>
              <a:rPr lang="sl-SI" b="1" dirty="0"/>
              <a:t>in </a:t>
            </a:r>
            <a:r>
              <a:rPr lang="sl-SI" b="1" dirty="0" smtClean="0"/>
              <a:t>kompetentni knjižničarji, </a:t>
            </a:r>
          </a:p>
          <a:p>
            <a:r>
              <a:rPr lang="sl-SI" b="1" dirty="0" smtClean="0"/>
              <a:t>strokovno </a:t>
            </a:r>
            <a:r>
              <a:rPr lang="sl-SI" b="1" dirty="0"/>
              <a:t>in kompetentno upravljanje in vodenje knjižnic ter </a:t>
            </a:r>
            <a:endParaRPr lang="sl-SI" b="1" dirty="0" smtClean="0"/>
          </a:p>
          <a:p>
            <a:r>
              <a:rPr lang="sl-SI" b="1" dirty="0" smtClean="0"/>
              <a:t>pretok </a:t>
            </a:r>
            <a:r>
              <a:rPr lang="sl-SI" b="1" dirty="0"/>
              <a:t>znanja med knjižnicami in drugimi ustanovami.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916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Tretje strateško 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Ukrepi: </a:t>
            </a:r>
            <a:endParaRPr lang="sl-SI" dirty="0" smtClean="0">
              <a:solidFill>
                <a:srgbClr val="00B0F0"/>
              </a:solidFill>
            </a:endParaRPr>
          </a:p>
          <a:p>
            <a:r>
              <a:rPr lang="sl-SI" dirty="0" smtClean="0"/>
              <a:t>vzpostavitev </a:t>
            </a:r>
            <a:r>
              <a:rPr lang="sl-SI" dirty="0"/>
              <a:t>nosilca izobraževalnih aktivnosti za potrebe splošnih knjižnic; </a:t>
            </a:r>
            <a:endParaRPr lang="sl-SI" dirty="0" smtClean="0"/>
          </a:p>
          <a:p>
            <a:r>
              <a:rPr lang="sl-SI" dirty="0" smtClean="0"/>
              <a:t>vzpostavitev </a:t>
            </a:r>
            <a:r>
              <a:rPr lang="sl-SI" dirty="0"/>
              <a:t>sistem izobraževanja za direktorje in srednji menedžment; </a:t>
            </a:r>
            <a:endParaRPr lang="sl-SI" dirty="0" smtClean="0"/>
          </a:p>
          <a:p>
            <a:r>
              <a:rPr lang="sl-SI" dirty="0" smtClean="0"/>
              <a:t>s</a:t>
            </a:r>
            <a:r>
              <a:rPr lang="x-none"/>
              <a:t>talno strokovno izobraževanj</a:t>
            </a:r>
            <a:r>
              <a:rPr lang="sl-SI" dirty="0"/>
              <a:t>e vsaj </a:t>
            </a:r>
            <a:r>
              <a:rPr lang="x-none"/>
              <a:t>kot kazalnik uspešnosti vključ</a:t>
            </a:r>
            <a:r>
              <a:rPr lang="sl-SI" dirty="0"/>
              <a:t>iti</a:t>
            </a:r>
            <a:r>
              <a:rPr lang="x-none"/>
              <a:t> v strateške dokumente vsake knjižnice</a:t>
            </a:r>
            <a:r>
              <a:rPr lang="sl-SI" dirty="0"/>
              <a:t>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597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Četrto </a:t>
            </a:r>
            <a:r>
              <a:rPr lang="sl-SI" b="1" dirty="0" smtClean="0"/>
              <a:t>strateško </a:t>
            </a:r>
            <a:r>
              <a:rPr lang="sl-SI" b="1" dirty="0"/>
              <a:t>področje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00B0F0"/>
                </a:solidFill>
              </a:rPr>
              <a:t>Knjižnica </a:t>
            </a:r>
            <a:r>
              <a:rPr lang="sl-SI" b="1" dirty="0">
                <a:solidFill>
                  <a:srgbClr val="00B0F0"/>
                </a:solidFill>
              </a:rPr>
              <a:t>kot </a:t>
            </a:r>
            <a:r>
              <a:rPr lang="sl-SI" b="1" dirty="0" smtClean="0">
                <a:solidFill>
                  <a:srgbClr val="00B0F0"/>
                </a:solidFill>
              </a:rPr>
              <a:t>aktivni dejavnik </a:t>
            </a:r>
            <a:r>
              <a:rPr lang="sl-SI" b="1" dirty="0">
                <a:solidFill>
                  <a:srgbClr val="00B0F0"/>
                </a:solidFill>
              </a:rPr>
              <a:t>v družbenem okolju</a:t>
            </a:r>
            <a:r>
              <a:rPr lang="sl-SI" dirty="0"/>
              <a:t>, v katero se knjižnica aktivno vključuje in v katerem gradi svojo prepoznavnost in identiteto. </a:t>
            </a: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472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388</Words>
  <Application>Microsoft Office PowerPoint</Application>
  <PresentationFormat>Diaprojekcija na zaslonu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     Slovenske splošne knjižnice za prihodnost:  strategija razvoja slovenskih splošnih knjižnic 2013-2020 Milena Bon  Narodna in univerzitetna knjižnica,  Turjaška 1, 1000 Ljubljana, tel.: ++386 1 5861 313 milena.bon@nuk.uni-lj.si  </vt:lpstr>
      <vt:lpstr>Slovenske splošne knjižnice za prihodnost:  strategija razvoja slovenskih splošnih knjižnic 2013-2020</vt:lpstr>
      <vt:lpstr>Prvo strateško področje</vt:lpstr>
      <vt:lpstr>Prvo strateško področje</vt:lpstr>
      <vt:lpstr>Drugo strateško področje</vt:lpstr>
      <vt:lpstr>Drugo strateško področje</vt:lpstr>
      <vt:lpstr>Tretje strateško področje</vt:lpstr>
      <vt:lpstr>Tretje strateško področje</vt:lpstr>
      <vt:lpstr>Četrto strateško področje</vt:lpstr>
      <vt:lpstr>Četrto strateško področje</vt:lpstr>
      <vt:lpstr>Četrto strateško področje</vt:lpstr>
      <vt:lpstr>Slovenske splošne knjižnice za prihodnost:  strategija razvoja slovenskih splošnih knjižnic 2013-2020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Milena Bon</dc:creator>
  <cp:lastModifiedBy>Milena Bon</cp:lastModifiedBy>
  <cp:revision>168</cp:revision>
  <dcterms:created xsi:type="dcterms:W3CDTF">2009-02-23T13:39:39Z</dcterms:created>
  <dcterms:modified xsi:type="dcterms:W3CDTF">2013-10-08T05:00:54Z</dcterms:modified>
</cp:coreProperties>
</file>