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401" autoAdjust="0"/>
  </p:normalViewPr>
  <p:slideViewPr>
    <p:cSldViewPr>
      <p:cViewPr>
        <p:scale>
          <a:sx n="80" d="100"/>
          <a:sy n="80" d="100"/>
        </p:scale>
        <p:origin x="-80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736FF7-1472-4C6F-85E4-EC0EE96DC89A}" type="datetimeFigureOut">
              <a:rPr lang="sl-SI"/>
              <a:pPr>
                <a:defRPr/>
              </a:pPr>
              <a:t>8.10.2013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A5F00-78ED-463F-8CD9-521491D0847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223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EFB95C9-ABE8-49DE-ADD1-8CE452F4B9FB}" type="datetimeFigureOut">
              <a:rPr lang="sl-SI" smtClean="0"/>
              <a:pPr>
                <a:defRPr/>
              </a:pPr>
              <a:t>8.10.2013</a:t>
            </a:fld>
            <a:endParaRPr lang="sl-SI" dirty="0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 smtClean="0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42E1410C-00E0-4162-A4C3-6AFE32B68AFA}" type="slidenum">
              <a:rPr lang="sl-SI" smtClean="0"/>
              <a:pPr>
                <a:defRPr/>
              </a:pPr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2639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Ograda opomb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50180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F6EFE8-DD66-4A53-990F-FAC86961C56F}" type="slidenum">
              <a:rPr lang="sl-SI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1297-9D88-43FF-841B-222D7D794B7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CF78D-28D5-4E02-A7C7-455FE7B7ACA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6123-2932-4DF1-A4CA-CBDDB0E2737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239E-3183-4DEE-9D4D-AE7B05DE90B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2D035-6F50-43D5-9C31-E531E47A377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25C78-8885-48B7-B93E-C8454D1313C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FE16-7409-40F8-B758-2C2F01A270E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5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CEFA2-FA37-41DD-9F3C-E7F4599FF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3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4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C7564-71EB-4C44-AB18-385B1449FBC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FCFB-ABC0-4E6A-A05E-62A629E1E77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dirty="0" smtClean="0"/>
              <a:t>Kliknite, če želite urediti sloge besedila matrice</a:t>
            </a:r>
          </a:p>
        </p:txBody>
      </p:sp>
      <p:sp>
        <p:nvSpPr>
          <p:cNvPr id="5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6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7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7CEC-F0AC-4550-8BE1-BC3F5E02285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 naslova matrice</a:t>
            </a:r>
          </a:p>
        </p:txBody>
      </p:sp>
      <p:sp>
        <p:nvSpPr>
          <p:cNvPr id="1027" name="Ograda besedila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AAC496-C248-440E-95B2-17A51CBDFB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hyperlink" Target="mailto:milena.bon@nuk.uni-lj.s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zdruzenje-knjiznic.si/dobro-je-vedeti/dokumen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/>
              <a:t/>
            </a:r>
            <a:br>
              <a:rPr lang="sl-SI" b="1" dirty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Slovenske narodne knjižnice za </a:t>
            </a:r>
            <a:r>
              <a:rPr lang="sl-SI" b="1" dirty="0" err="1" smtClean="0"/>
              <a:t>budućnost</a:t>
            </a:r>
            <a:r>
              <a:rPr lang="sl-SI" b="1" dirty="0" smtClean="0"/>
              <a:t>: </a:t>
            </a:r>
            <a:br>
              <a:rPr lang="sl-SI" b="1" dirty="0" smtClean="0"/>
            </a:br>
            <a:r>
              <a:rPr lang="sl-SI" b="1" dirty="0" smtClean="0"/>
              <a:t>strategija razvoja slovenskih narodnih knjižnica 2013-2020</a:t>
            </a:r>
            <a:br>
              <a:rPr lang="sl-SI" b="1" dirty="0" smtClean="0"/>
            </a:br>
            <a:r>
              <a:rPr lang="sl-SI" sz="2400" b="1" dirty="0" smtClean="0"/>
              <a:t>Milena </a:t>
            </a:r>
            <a:r>
              <a:rPr lang="sl-SI" sz="2400" b="1" dirty="0"/>
              <a:t>Bon</a:t>
            </a: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1100" dirty="0" smtClean="0"/>
              <a:t>Narodna </a:t>
            </a:r>
            <a:r>
              <a:rPr lang="sl-SI" sz="1100" dirty="0"/>
              <a:t>in univerzitetna knjižnica, </a:t>
            </a:r>
            <a:r>
              <a:rPr lang="sl-SI" sz="1100" dirty="0" smtClean="0"/>
              <a:t/>
            </a:r>
            <a:br>
              <a:rPr lang="sl-SI" sz="1100" dirty="0" smtClean="0"/>
            </a:br>
            <a:r>
              <a:rPr lang="sl-SI" sz="1100" dirty="0" smtClean="0"/>
              <a:t>Turjaška </a:t>
            </a:r>
            <a:r>
              <a:rPr lang="sl-SI" sz="1100" dirty="0"/>
              <a:t>1, 1000 Ljubljana, tel.: ++386 1 5861 313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u="sng" dirty="0" err="1">
                <a:hlinkClick r:id="rId4"/>
              </a:rPr>
              <a:t>milena.bon@nuk.uni</a:t>
            </a:r>
            <a:r>
              <a:rPr lang="sl-SI" sz="1800" u="sng" dirty="0">
                <a:hlinkClick r:id="rId4"/>
              </a:rPr>
              <a:t>-lj.si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endParaRPr lang="sl-SI" dirty="0" smtClean="0">
              <a:solidFill>
                <a:schemeClr val="bg1"/>
              </a:solidFill>
            </a:endParaRPr>
          </a:p>
        </p:txBody>
      </p:sp>
      <p:sp>
        <p:nvSpPr>
          <p:cNvPr id="2051" name="Podnaslov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1138237"/>
          </a:xfrm>
        </p:spPr>
        <p:txBody>
          <a:bodyPr/>
          <a:lstStyle/>
          <a:p>
            <a:pPr eaLnBrk="1" hangingPunct="1"/>
            <a:endParaRPr lang="sl-SI" sz="1400" dirty="0" smtClean="0"/>
          </a:p>
          <a:p>
            <a:pPr eaLnBrk="1" hangingPunct="1"/>
            <a:endParaRPr lang="sl-SI" sz="1400" dirty="0" smtClean="0"/>
          </a:p>
          <a:p>
            <a:pPr eaLnBrk="1" hangingPunct="1"/>
            <a:endParaRPr lang="sl-SI" sz="1400" dirty="0" smtClean="0"/>
          </a:p>
          <a:p>
            <a:pPr eaLnBrk="1" hangingPunct="1"/>
            <a:r>
              <a:rPr lang="sl-SI" sz="1400" dirty="0" smtClean="0"/>
              <a:t>9</a:t>
            </a:r>
            <a:r>
              <a:rPr lang="sl-SI" sz="1400" dirty="0"/>
              <a:t>. </a:t>
            </a:r>
            <a:r>
              <a:rPr lang="sl-SI" sz="1400" dirty="0" err="1"/>
              <a:t>savjetovanje</a:t>
            </a:r>
            <a:r>
              <a:rPr lang="sl-SI" sz="1400" dirty="0"/>
              <a:t> za narodne knjižnice u </a:t>
            </a:r>
            <a:r>
              <a:rPr lang="sl-SI" sz="1400" dirty="0" err="1"/>
              <a:t>Republici</a:t>
            </a:r>
            <a:r>
              <a:rPr lang="sl-SI" sz="1400" dirty="0"/>
              <a:t> </a:t>
            </a:r>
            <a:r>
              <a:rPr lang="sl-SI" sz="1400" dirty="0" err="1" smtClean="0"/>
              <a:t>Hrvatskoj</a:t>
            </a:r>
            <a:endParaRPr lang="sl-SI" sz="1400" dirty="0" smtClean="0"/>
          </a:p>
          <a:p>
            <a:pPr eaLnBrk="1" hangingPunct="1"/>
            <a:r>
              <a:rPr lang="sl-SI" sz="1400" dirty="0" smtClean="0"/>
              <a:t>Zadar </a:t>
            </a:r>
            <a:r>
              <a:rPr lang="sl-SI" sz="1400" dirty="0"/>
              <a:t>9. – 11. </a:t>
            </a:r>
            <a:r>
              <a:rPr lang="sl-SI" sz="1400" dirty="0" smtClean="0"/>
              <a:t>10. </a:t>
            </a:r>
            <a:r>
              <a:rPr lang="sl-SI" sz="1400" dirty="0"/>
              <a:t>2013</a:t>
            </a:r>
          </a:p>
          <a:p>
            <a:pPr eaLnBrk="1" hangingPunct="1"/>
            <a:endParaRPr lang="sl-SI" dirty="0" smtClean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836712"/>
            <a:ext cx="36877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Četvrto</a:t>
            </a:r>
            <a:r>
              <a:rPr lang="sl-SI" b="1" dirty="0" smtClean="0"/>
              <a:t> </a:t>
            </a:r>
            <a:r>
              <a:rPr lang="sl-SI" b="1" dirty="0"/>
              <a:t>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Strateški </a:t>
            </a:r>
            <a:r>
              <a:rPr lang="sl-SI" dirty="0" err="1" smtClean="0">
                <a:solidFill>
                  <a:srgbClr val="00B0F0"/>
                </a:solidFill>
              </a:rPr>
              <a:t>ciljevi</a:t>
            </a:r>
            <a:r>
              <a:rPr lang="sl-SI" dirty="0" smtClean="0">
                <a:solidFill>
                  <a:srgbClr val="00B0F0"/>
                </a:solidFill>
              </a:rPr>
              <a:t>: </a:t>
            </a:r>
          </a:p>
          <a:p>
            <a:r>
              <a:rPr lang="sl-SI" b="1" dirty="0" smtClean="0"/>
              <a:t>jačanje </a:t>
            </a:r>
            <a:r>
              <a:rPr lang="sl-SI" b="1" dirty="0" err="1" smtClean="0"/>
              <a:t>postojećih</a:t>
            </a:r>
            <a:r>
              <a:rPr lang="sl-SI" b="1" dirty="0" smtClean="0"/>
              <a:t> </a:t>
            </a:r>
            <a:r>
              <a:rPr lang="sl-SI" b="1" dirty="0"/>
              <a:t>in </a:t>
            </a:r>
            <a:r>
              <a:rPr lang="sl-SI" b="1" dirty="0" err="1" smtClean="0"/>
              <a:t>osnivanje</a:t>
            </a:r>
            <a:r>
              <a:rPr lang="sl-SI" b="1" dirty="0" smtClean="0"/>
              <a:t> </a:t>
            </a:r>
            <a:r>
              <a:rPr lang="sl-SI" b="1" dirty="0"/>
              <a:t>novih </a:t>
            </a:r>
            <a:r>
              <a:rPr lang="sl-SI" b="1" dirty="0" err="1" smtClean="0"/>
              <a:t>partnerstava</a:t>
            </a:r>
            <a:r>
              <a:rPr lang="sl-SI" b="1" dirty="0" smtClean="0"/>
              <a:t> i</a:t>
            </a:r>
          </a:p>
          <a:p>
            <a:r>
              <a:rPr lang="sl-SI" b="1" dirty="0" err="1" smtClean="0"/>
              <a:t>promicanje</a:t>
            </a:r>
            <a:r>
              <a:rPr lang="sl-SI" b="1" dirty="0" smtClean="0"/>
              <a:t> društvene </a:t>
            </a:r>
            <a:r>
              <a:rPr lang="sl-SI" b="1" dirty="0" err="1" smtClean="0"/>
              <a:t>savjesti</a:t>
            </a:r>
            <a:r>
              <a:rPr lang="sl-SI" b="1" dirty="0" smtClean="0"/>
              <a:t> i znanja o važnosti narodnih knjižnica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8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Četvrto</a:t>
            </a:r>
            <a:r>
              <a:rPr lang="sl-SI" b="1" dirty="0" smtClean="0"/>
              <a:t> </a:t>
            </a:r>
            <a:r>
              <a:rPr lang="sl-SI" b="1" dirty="0"/>
              <a:t>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Aktivnosti: </a:t>
            </a:r>
          </a:p>
          <a:p>
            <a:r>
              <a:rPr lang="sl-SI" dirty="0" smtClean="0"/>
              <a:t>integracija razvojnih </a:t>
            </a:r>
            <a:r>
              <a:rPr lang="sl-SI" dirty="0" err="1" smtClean="0"/>
              <a:t>orijentiranih</a:t>
            </a:r>
            <a:r>
              <a:rPr lang="sl-SI" dirty="0" smtClean="0"/>
              <a:t> </a:t>
            </a:r>
            <a:r>
              <a:rPr lang="sl-SI" dirty="0" err="1" smtClean="0"/>
              <a:t>partnerstava</a:t>
            </a:r>
            <a:r>
              <a:rPr lang="sl-SI" dirty="0" smtClean="0"/>
              <a:t> u strateškim </a:t>
            </a:r>
            <a:r>
              <a:rPr lang="sl-SI" dirty="0" err="1" smtClean="0"/>
              <a:t>dokumentima</a:t>
            </a:r>
            <a:r>
              <a:rPr lang="sl-SI" dirty="0" smtClean="0"/>
              <a:t> narodnih knjižnica; </a:t>
            </a:r>
          </a:p>
          <a:p>
            <a:r>
              <a:rPr lang="sl-SI" dirty="0" err="1" smtClean="0"/>
              <a:t>poduzemanje</a:t>
            </a:r>
            <a:r>
              <a:rPr lang="sl-SI" dirty="0" smtClean="0"/>
              <a:t> </a:t>
            </a:r>
            <a:r>
              <a:rPr lang="sl-SI" dirty="0" err="1" smtClean="0"/>
              <a:t>inicijativa</a:t>
            </a:r>
            <a:r>
              <a:rPr lang="sl-SI" dirty="0" smtClean="0"/>
              <a:t> za </a:t>
            </a:r>
            <a:r>
              <a:rPr lang="sl-SI" dirty="0" err="1" smtClean="0"/>
              <a:t>stručne</a:t>
            </a:r>
            <a:r>
              <a:rPr lang="sl-SI" dirty="0" smtClean="0"/>
              <a:t> i organizacijske </a:t>
            </a:r>
            <a:r>
              <a:rPr lang="sl-SI" dirty="0" err="1" smtClean="0"/>
              <a:t>suradnje</a:t>
            </a:r>
            <a:r>
              <a:rPr lang="sl-SI" dirty="0" smtClean="0"/>
              <a:t> </a:t>
            </a:r>
            <a:r>
              <a:rPr lang="sl-SI" dirty="0" err="1" smtClean="0"/>
              <a:t>između</a:t>
            </a:r>
            <a:r>
              <a:rPr lang="sl-SI" dirty="0" smtClean="0"/>
              <a:t> </a:t>
            </a:r>
            <a:r>
              <a:rPr lang="sl-SI" dirty="0" err="1" smtClean="0"/>
              <a:t>različitih</a:t>
            </a:r>
            <a:r>
              <a:rPr lang="sl-SI" dirty="0" smtClean="0"/>
              <a:t> vrsta knjižnica </a:t>
            </a:r>
            <a:r>
              <a:rPr lang="sl-SI" dirty="0"/>
              <a:t>u</a:t>
            </a:r>
            <a:r>
              <a:rPr lang="sl-SI" dirty="0" smtClean="0"/>
              <a:t> lokalnim sredinama….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24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dirty="0">
                <a:solidFill>
                  <a:srgbClr val="00B0F0"/>
                </a:solidFill>
              </a:rPr>
              <a:t>Slovenske </a:t>
            </a:r>
            <a:r>
              <a:rPr lang="sl-SI" sz="3200" b="1" dirty="0" smtClean="0">
                <a:solidFill>
                  <a:srgbClr val="00B0F0"/>
                </a:solidFill>
              </a:rPr>
              <a:t>narodne </a:t>
            </a:r>
            <a:r>
              <a:rPr lang="sl-SI" sz="3200" b="1" dirty="0">
                <a:solidFill>
                  <a:srgbClr val="00B0F0"/>
                </a:solidFill>
              </a:rPr>
              <a:t>knjižnice za </a:t>
            </a:r>
            <a:r>
              <a:rPr lang="sl-SI" sz="3200" b="1" dirty="0" err="1" smtClean="0">
                <a:solidFill>
                  <a:srgbClr val="00B0F0"/>
                </a:solidFill>
              </a:rPr>
              <a:t>budućnost</a:t>
            </a:r>
            <a:r>
              <a:rPr lang="sl-SI" sz="3200" b="1" dirty="0" smtClean="0">
                <a:solidFill>
                  <a:srgbClr val="00B0F0"/>
                </a:solidFill>
              </a:rPr>
              <a:t>: </a:t>
            </a:r>
            <a:r>
              <a:rPr lang="sl-SI" sz="3200" b="1" dirty="0">
                <a:solidFill>
                  <a:srgbClr val="00B0F0"/>
                </a:solidFill>
              </a:rPr>
              <a:t/>
            </a:r>
            <a:br>
              <a:rPr lang="sl-SI" sz="3200" b="1" dirty="0">
                <a:solidFill>
                  <a:srgbClr val="00B0F0"/>
                </a:solidFill>
              </a:rPr>
            </a:br>
            <a:r>
              <a:rPr lang="sl-SI" sz="3200" b="1" dirty="0">
                <a:solidFill>
                  <a:srgbClr val="00B0F0"/>
                </a:solidFill>
              </a:rPr>
              <a:t>strategija razvoja slovenskih </a:t>
            </a:r>
            <a:r>
              <a:rPr lang="sl-SI" sz="3200" b="1" dirty="0" smtClean="0">
                <a:solidFill>
                  <a:srgbClr val="00B0F0"/>
                </a:solidFill>
              </a:rPr>
              <a:t>narodnih </a:t>
            </a:r>
            <a:r>
              <a:rPr lang="sl-SI" sz="3200" b="1" dirty="0">
                <a:solidFill>
                  <a:srgbClr val="00B0F0"/>
                </a:solidFill>
              </a:rPr>
              <a:t>knjižnic 2013-2020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sl-SI" sz="3200" dirty="0" err="1"/>
              <a:t>D</a:t>
            </a:r>
            <a:r>
              <a:rPr lang="sl-SI" sz="3200" dirty="0" err="1" smtClean="0"/>
              <a:t>okumenat</a:t>
            </a:r>
            <a:r>
              <a:rPr lang="sl-SI" sz="3200" dirty="0" smtClean="0"/>
              <a:t> je </a:t>
            </a:r>
            <a:r>
              <a:rPr lang="sl-SI" sz="3200" dirty="0" err="1" smtClean="0"/>
              <a:t>izrađen</a:t>
            </a:r>
            <a:r>
              <a:rPr lang="sl-SI" sz="3200" dirty="0" smtClean="0"/>
              <a:t> od </a:t>
            </a:r>
            <a:r>
              <a:rPr lang="sl-SI" sz="3200" dirty="0" err="1" smtClean="0"/>
              <a:t>radne</a:t>
            </a:r>
            <a:r>
              <a:rPr lang="sl-SI" sz="3200" dirty="0" smtClean="0"/>
              <a:t> skupine </a:t>
            </a:r>
            <a:r>
              <a:rPr lang="sl-SI" sz="3200" dirty="0" err="1" smtClean="0"/>
              <a:t>stručnjaka</a:t>
            </a:r>
            <a:r>
              <a:rPr lang="sl-SI" sz="3200" dirty="0" smtClean="0"/>
              <a:t> pod pokroviteljstvom </a:t>
            </a:r>
            <a:r>
              <a:rPr lang="sl-SI" sz="3200" dirty="0" err="1" smtClean="0"/>
              <a:t>udruge</a:t>
            </a:r>
            <a:r>
              <a:rPr lang="sl-SI" sz="3200" dirty="0" smtClean="0"/>
              <a:t> narodnih knjižnica (Združenje splošnih knjižnic).</a:t>
            </a:r>
          </a:p>
          <a:p>
            <a:r>
              <a:rPr lang="sl-SI" sz="3200" dirty="0" smtClean="0"/>
              <a:t>Usvojen od  </a:t>
            </a:r>
            <a:r>
              <a:rPr lang="sl-SI" sz="3200" dirty="0" err="1" smtClean="0"/>
              <a:t>slovenskog</a:t>
            </a:r>
            <a:r>
              <a:rPr lang="sl-SI" sz="3200" dirty="0" smtClean="0"/>
              <a:t> </a:t>
            </a:r>
            <a:r>
              <a:rPr lang="sl-SI" sz="3200" dirty="0" err="1" smtClean="0"/>
              <a:t>nacionalnog</a:t>
            </a:r>
            <a:r>
              <a:rPr lang="sl-SI" sz="3200" dirty="0" smtClean="0"/>
              <a:t> </a:t>
            </a:r>
            <a:r>
              <a:rPr lang="sl-SI" sz="3200" dirty="0" err="1" smtClean="0"/>
              <a:t>knjižničkog</a:t>
            </a:r>
            <a:r>
              <a:rPr lang="sl-SI" sz="3200" dirty="0" smtClean="0"/>
              <a:t> </a:t>
            </a:r>
            <a:r>
              <a:rPr lang="sl-SI" sz="3200" dirty="0" err="1" smtClean="0"/>
              <a:t>vijeća</a:t>
            </a:r>
            <a:r>
              <a:rPr lang="sl-SI" sz="3200" dirty="0" smtClean="0"/>
              <a:t>.</a:t>
            </a:r>
          </a:p>
          <a:p>
            <a:r>
              <a:rPr lang="sl-SI" sz="3200" dirty="0" err="1"/>
              <a:t>J</a:t>
            </a:r>
            <a:r>
              <a:rPr lang="sl-SI" sz="3200" dirty="0" err="1" smtClean="0"/>
              <a:t>edan</a:t>
            </a:r>
            <a:r>
              <a:rPr lang="sl-SI" sz="3200" dirty="0" smtClean="0"/>
              <a:t> je od temelja za </a:t>
            </a:r>
            <a:r>
              <a:rPr lang="sl-SI" sz="3200" dirty="0" err="1" smtClean="0"/>
              <a:t>izradu</a:t>
            </a:r>
            <a:r>
              <a:rPr lang="sl-SI" sz="3200" dirty="0" smtClean="0"/>
              <a:t> novih </a:t>
            </a:r>
            <a:r>
              <a:rPr lang="sl-SI" sz="3200" dirty="0" err="1" smtClean="0"/>
              <a:t>dokumenata</a:t>
            </a:r>
            <a:r>
              <a:rPr lang="sl-SI" sz="3200" dirty="0" smtClean="0"/>
              <a:t> na </a:t>
            </a:r>
            <a:r>
              <a:rPr lang="sl-SI" sz="3200" dirty="0" err="1" smtClean="0"/>
              <a:t>području</a:t>
            </a:r>
            <a:r>
              <a:rPr lang="sl-SI" sz="3200" dirty="0" smtClean="0"/>
              <a:t> knjižničarstva u </a:t>
            </a:r>
            <a:r>
              <a:rPr lang="sl-SI" sz="3200" dirty="0" err="1" smtClean="0"/>
              <a:t>buduće</a:t>
            </a:r>
            <a:r>
              <a:rPr lang="sl-SI" sz="3200" dirty="0" smtClean="0"/>
              <a:t>.</a:t>
            </a:r>
            <a:endParaRPr lang="sl-SI" sz="3200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55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Strategija dostopna </a:t>
            </a:r>
            <a:r>
              <a:rPr lang="sl-SI" dirty="0"/>
              <a:t>na: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>
                <a:hlinkClick r:id="rId2"/>
              </a:rPr>
              <a:t>http://zdruzenje-knjiznic.si/dobro-je-vedeti/dokumenti/</a:t>
            </a:r>
            <a:endParaRPr lang="sl-SI" dirty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 smtClean="0"/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Hvala </a:t>
            </a:r>
            <a:r>
              <a:rPr lang="sl-SI" dirty="0"/>
              <a:t>za vašo </a:t>
            </a:r>
            <a:r>
              <a:rPr lang="sl-SI" dirty="0" smtClean="0"/>
              <a:t>pozornost</a:t>
            </a:r>
            <a:r>
              <a:rPr lang="sl-SI" dirty="0"/>
              <a:t>.</a:t>
            </a:r>
            <a:r>
              <a:rPr lang="sl-SI" dirty="0"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sl-SI" sz="4800" dirty="0">
                <a:sym typeface="Wingdings" panose="05000000000000000000" pitchFamily="2" charset="2"/>
              </a:rPr>
              <a:t></a:t>
            </a:r>
            <a:endParaRPr lang="sl-SI" sz="4800" dirty="0"/>
          </a:p>
          <a:p>
            <a:endParaRPr lang="sl-S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5769768" cy="164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874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46158"/>
          </a:xfrm>
        </p:spPr>
        <p:txBody>
          <a:bodyPr/>
          <a:lstStyle/>
          <a:p>
            <a:r>
              <a:rPr lang="sl-SI" sz="2400" b="1" dirty="0">
                <a:solidFill>
                  <a:srgbClr val="00B0F0"/>
                </a:solidFill>
              </a:rPr>
              <a:t>Slovenske </a:t>
            </a:r>
            <a:r>
              <a:rPr lang="sl-SI" sz="2400" b="1" dirty="0" smtClean="0">
                <a:solidFill>
                  <a:srgbClr val="00B0F0"/>
                </a:solidFill>
              </a:rPr>
              <a:t>narodne knjižnice </a:t>
            </a:r>
            <a:r>
              <a:rPr lang="sl-SI" sz="2400" b="1" dirty="0">
                <a:solidFill>
                  <a:srgbClr val="00B0F0"/>
                </a:solidFill>
              </a:rPr>
              <a:t>za </a:t>
            </a:r>
            <a:r>
              <a:rPr lang="sl-SI" sz="2400" b="1" dirty="0" err="1" smtClean="0">
                <a:solidFill>
                  <a:srgbClr val="00B0F0"/>
                </a:solidFill>
              </a:rPr>
              <a:t>budućnost</a:t>
            </a:r>
            <a:r>
              <a:rPr lang="sl-SI" sz="2400" b="1" dirty="0" smtClean="0">
                <a:solidFill>
                  <a:srgbClr val="00B0F0"/>
                </a:solidFill>
              </a:rPr>
              <a:t>: </a:t>
            </a:r>
            <a:r>
              <a:rPr lang="sl-SI" sz="2400" b="1" dirty="0">
                <a:solidFill>
                  <a:srgbClr val="00B0F0"/>
                </a:solidFill>
              </a:rPr>
              <a:t/>
            </a:r>
            <a:br>
              <a:rPr lang="sl-SI" sz="2400" b="1" dirty="0">
                <a:solidFill>
                  <a:srgbClr val="00B0F0"/>
                </a:solidFill>
              </a:rPr>
            </a:br>
            <a:r>
              <a:rPr lang="sl-SI" sz="2400" b="1" dirty="0">
                <a:solidFill>
                  <a:srgbClr val="00B0F0"/>
                </a:solidFill>
              </a:rPr>
              <a:t>strategija razvoja slovenskih </a:t>
            </a:r>
            <a:r>
              <a:rPr lang="sl-SI" sz="2400" b="1" dirty="0" smtClean="0">
                <a:solidFill>
                  <a:srgbClr val="00B0F0"/>
                </a:solidFill>
              </a:rPr>
              <a:t>narodnih knjižnica </a:t>
            </a:r>
            <a:r>
              <a:rPr lang="sl-SI" sz="2400" b="1" dirty="0">
                <a:solidFill>
                  <a:srgbClr val="00B0F0"/>
                </a:solidFill>
              </a:rPr>
              <a:t>2013-2020</a:t>
            </a:r>
            <a:endParaRPr lang="sl-SI" sz="2400" dirty="0">
              <a:solidFill>
                <a:srgbClr val="00B0F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sl-SI" dirty="0" err="1" smtClean="0"/>
              <a:t>Dokumenat</a:t>
            </a:r>
            <a:r>
              <a:rPr lang="sl-SI" dirty="0" smtClean="0"/>
              <a:t> </a:t>
            </a:r>
            <a:r>
              <a:rPr lang="sl-SI" dirty="0" err="1" smtClean="0"/>
              <a:t>sadrži</a:t>
            </a:r>
            <a:r>
              <a:rPr lang="sl-SI" dirty="0" smtClean="0"/>
              <a:t> </a:t>
            </a:r>
            <a:r>
              <a:rPr lang="sl-SI" dirty="0" err="1" smtClean="0"/>
              <a:t>četiri</a:t>
            </a:r>
            <a:r>
              <a:rPr lang="sl-SI" dirty="0" smtClean="0"/>
              <a:t> </a:t>
            </a:r>
            <a:r>
              <a:rPr lang="sl-SI" dirty="0"/>
              <a:t>strateška </a:t>
            </a:r>
            <a:r>
              <a:rPr lang="sl-SI" dirty="0" err="1" smtClean="0"/>
              <a:t>područja</a:t>
            </a:r>
            <a:r>
              <a:rPr lang="sl-SI" dirty="0" smtClean="0"/>
              <a:t> </a:t>
            </a:r>
            <a:r>
              <a:rPr lang="sl-SI" dirty="0" err="1" smtClean="0"/>
              <a:t>koja</a:t>
            </a:r>
            <a:r>
              <a:rPr lang="sl-SI" dirty="0" smtClean="0"/>
              <a:t> </a:t>
            </a:r>
            <a:r>
              <a:rPr lang="sl-SI" dirty="0" err="1" smtClean="0"/>
              <a:t>obuhvaćajo</a:t>
            </a:r>
            <a:r>
              <a:rPr lang="sl-SI" dirty="0" smtClean="0"/>
              <a:t> </a:t>
            </a:r>
            <a:r>
              <a:rPr lang="sl-SI" dirty="0" err="1" smtClean="0"/>
              <a:t>sve</a:t>
            </a:r>
            <a:r>
              <a:rPr lang="sl-SI" dirty="0" smtClean="0"/>
              <a:t> ono, u </a:t>
            </a:r>
            <a:r>
              <a:rPr lang="sl-SI" dirty="0" err="1" smtClean="0"/>
              <a:t>što</a:t>
            </a:r>
            <a:r>
              <a:rPr lang="sl-SI" dirty="0" smtClean="0"/>
              <a:t> </a:t>
            </a:r>
            <a:r>
              <a:rPr lang="sl-SI" dirty="0" err="1" smtClean="0"/>
              <a:t>će</a:t>
            </a:r>
            <a:r>
              <a:rPr lang="sl-SI" dirty="0" smtClean="0"/>
              <a:t> narodne </a:t>
            </a:r>
            <a:r>
              <a:rPr lang="sl-SI" dirty="0"/>
              <a:t>knjižnice </a:t>
            </a:r>
            <a:r>
              <a:rPr lang="sl-SI" dirty="0" smtClean="0"/>
              <a:t>u </a:t>
            </a:r>
            <a:r>
              <a:rPr lang="sl-SI" dirty="0" err="1" smtClean="0"/>
              <a:t>strateškom</a:t>
            </a:r>
            <a:r>
              <a:rPr lang="sl-SI" dirty="0" smtClean="0"/>
              <a:t> </a:t>
            </a:r>
            <a:r>
              <a:rPr lang="sl-SI" dirty="0" err="1" smtClean="0"/>
              <a:t>razdoblju</a:t>
            </a:r>
            <a:r>
              <a:rPr lang="sl-SI" dirty="0" smtClean="0"/>
              <a:t> 2013-20 </a:t>
            </a:r>
            <a:r>
              <a:rPr lang="sl-SI" dirty="0" err="1" smtClean="0"/>
              <a:t>usmjeriti</a:t>
            </a:r>
            <a:r>
              <a:rPr lang="sl-SI" dirty="0" smtClean="0"/>
              <a:t> svoj razvojni </a:t>
            </a:r>
            <a:r>
              <a:rPr lang="sl-SI" dirty="0" smtClean="0"/>
              <a:t>potencial.</a:t>
            </a:r>
            <a:endParaRPr lang="sl-SI" dirty="0"/>
          </a:p>
          <a:p>
            <a:r>
              <a:rPr lang="sl-SI" dirty="0" err="1" smtClean="0"/>
              <a:t>Mjere</a:t>
            </a:r>
            <a:r>
              <a:rPr lang="sl-SI" dirty="0" smtClean="0"/>
              <a:t> </a:t>
            </a:r>
            <a:r>
              <a:rPr lang="sl-SI" dirty="0" err="1" smtClean="0"/>
              <a:t>provodbe</a:t>
            </a:r>
            <a:r>
              <a:rPr lang="sl-SI" dirty="0" smtClean="0"/>
              <a:t> strategije razvoja </a:t>
            </a:r>
            <a:r>
              <a:rPr lang="sl-SI" dirty="0" err="1" smtClean="0"/>
              <a:t>uključuju</a:t>
            </a:r>
            <a:r>
              <a:rPr lang="sl-SI" dirty="0" smtClean="0"/>
              <a:t> </a:t>
            </a:r>
            <a:r>
              <a:rPr lang="sl-SI" b="1" dirty="0" err="1" smtClean="0">
                <a:solidFill>
                  <a:srgbClr val="00B0F0"/>
                </a:solidFill>
              </a:rPr>
              <a:t>ciljeve</a:t>
            </a:r>
            <a:r>
              <a:rPr lang="sl-SI" dirty="0" smtClean="0"/>
              <a:t> </a:t>
            </a:r>
            <a:r>
              <a:rPr lang="sl-SI" dirty="0" err="1" smtClean="0"/>
              <a:t>koje</a:t>
            </a:r>
            <a:r>
              <a:rPr lang="sl-SI" dirty="0" smtClean="0"/>
              <a:t> se želi </a:t>
            </a:r>
            <a:r>
              <a:rPr lang="sl-SI" dirty="0" err="1" smtClean="0"/>
              <a:t>postići</a:t>
            </a:r>
            <a:r>
              <a:rPr lang="sl-SI" dirty="0" smtClean="0"/>
              <a:t> i </a:t>
            </a:r>
            <a:r>
              <a:rPr lang="sl-SI" b="1" dirty="0" smtClean="0">
                <a:solidFill>
                  <a:srgbClr val="00B0F0"/>
                </a:solidFill>
              </a:rPr>
              <a:t>aktivnosti </a:t>
            </a:r>
            <a:r>
              <a:rPr lang="sl-SI" dirty="0" smtClean="0"/>
              <a:t>za </a:t>
            </a:r>
            <a:r>
              <a:rPr lang="sl-SI" dirty="0" err="1" smtClean="0"/>
              <a:t>postizanje</a:t>
            </a:r>
            <a:r>
              <a:rPr lang="sl-SI" dirty="0" smtClean="0"/>
              <a:t> tih </a:t>
            </a:r>
            <a:r>
              <a:rPr lang="sl-SI" dirty="0" err="1" smtClean="0"/>
              <a:t>ciljeva</a:t>
            </a:r>
            <a:r>
              <a:rPr lang="sl-SI" dirty="0" smtClean="0"/>
              <a:t>.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40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46158"/>
          </a:xfrm>
        </p:spPr>
        <p:txBody>
          <a:bodyPr/>
          <a:lstStyle/>
          <a:p>
            <a:r>
              <a:rPr lang="sl-SI" b="1" dirty="0"/>
              <a:t>Prvo 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00B0F0"/>
                </a:solidFill>
              </a:rPr>
              <a:t>Organizacija, </a:t>
            </a:r>
            <a:r>
              <a:rPr lang="sl-SI" dirty="0" err="1" smtClean="0">
                <a:solidFill>
                  <a:srgbClr val="00B0F0"/>
                </a:solidFill>
              </a:rPr>
              <a:t>djelovanje</a:t>
            </a:r>
            <a:r>
              <a:rPr lang="sl-SI" dirty="0" smtClean="0">
                <a:solidFill>
                  <a:srgbClr val="00B0F0"/>
                </a:solidFill>
              </a:rPr>
              <a:t> i mreža narodnih knjižnica</a:t>
            </a:r>
          </a:p>
          <a:p>
            <a:pPr marL="0" indent="0">
              <a:buNone/>
            </a:pPr>
            <a:r>
              <a:rPr lang="sl-SI" dirty="0" smtClean="0"/>
              <a:t>Strateški </a:t>
            </a:r>
            <a:r>
              <a:rPr lang="sl-SI" dirty="0" err="1" smtClean="0"/>
              <a:t>ciljevi</a:t>
            </a:r>
            <a:r>
              <a:rPr lang="sl-SI" dirty="0" smtClean="0"/>
              <a:t>:</a:t>
            </a:r>
          </a:p>
          <a:p>
            <a:r>
              <a:rPr lang="sl-SI" b="1" dirty="0" smtClean="0"/>
              <a:t>učinkovito </a:t>
            </a:r>
            <a:r>
              <a:rPr lang="sl-SI" b="1" dirty="0" err="1" smtClean="0"/>
              <a:t>djelovanje</a:t>
            </a:r>
            <a:r>
              <a:rPr lang="sl-SI" b="1" dirty="0" smtClean="0"/>
              <a:t> </a:t>
            </a:r>
            <a:r>
              <a:rPr lang="sl-SI" b="1" dirty="0" err="1" smtClean="0"/>
              <a:t>sustava</a:t>
            </a:r>
            <a:r>
              <a:rPr lang="sl-SI" b="1" dirty="0" smtClean="0"/>
              <a:t> narodnih knjižnica</a:t>
            </a:r>
            <a:r>
              <a:rPr lang="sl-SI" dirty="0" smtClean="0"/>
              <a:t>, </a:t>
            </a:r>
          </a:p>
          <a:p>
            <a:r>
              <a:rPr lang="sl-SI" b="1" dirty="0" smtClean="0"/>
              <a:t>stabilno </a:t>
            </a:r>
            <a:r>
              <a:rPr lang="sl-SI" b="1" dirty="0" err="1" smtClean="0"/>
              <a:t>finansiranje</a:t>
            </a:r>
            <a:r>
              <a:rPr lang="sl-SI" b="1" dirty="0" smtClean="0"/>
              <a:t> </a:t>
            </a:r>
            <a:r>
              <a:rPr lang="sl-SI" dirty="0" smtClean="0"/>
              <a:t>i </a:t>
            </a:r>
          </a:p>
          <a:p>
            <a:r>
              <a:rPr lang="sl-SI" b="1" dirty="0"/>
              <a:t>i</a:t>
            </a:r>
            <a:r>
              <a:rPr lang="sl-SI" b="1" dirty="0" smtClean="0"/>
              <a:t>zgradnja racionalne mreže narodnih knjižnica i njihovo </a:t>
            </a:r>
            <a:r>
              <a:rPr lang="sl-SI" b="1" dirty="0" err="1" smtClean="0"/>
              <a:t>međusobno</a:t>
            </a:r>
            <a:r>
              <a:rPr lang="sl-SI" b="1" dirty="0" smtClean="0"/>
              <a:t> funkcionalno </a:t>
            </a:r>
            <a:r>
              <a:rPr lang="sl-SI" b="1" dirty="0" err="1" smtClean="0"/>
              <a:t>povezivanje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46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46158"/>
          </a:xfrm>
        </p:spPr>
        <p:txBody>
          <a:bodyPr/>
          <a:lstStyle/>
          <a:p>
            <a:r>
              <a:rPr lang="sl-SI" b="1" dirty="0"/>
              <a:t>Prvo 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Aktivnosti: </a:t>
            </a:r>
          </a:p>
          <a:p>
            <a:r>
              <a:rPr lang="sl-SI" dirty="0" err="1" smtClean="0"/>
              <a:t>izrada</a:t>
            </a:r>
            <a:r>
              <a:rPr lang="sl-SI" dirty="0" smtClean="0"/>
              <a:t> raziskava i analiza, </a:t>
            </a:r>
          </a:p>
          <a:p>
            <a:r>
              <a:rPr lang="sl-SI" dirty="0" smtClean="0"/>
              <a:t>nova definicija </a:t>
            </a:r>
            <a:r>
              <a:rPr lang="sl-SI" dirty="0"/>
              <a:t>osnovnih </a:t>
            </a:r>
            <a:r>
              <a:rPr lang="sl-SI" dirty="0" smtClean="0"/>
              <a:t>knjižničnih usluga, </a:t>
            </a:r>
          </a:p>
          <a:p>
            <a:r>
              <a:rPr lang="sl-SI" dirty="0" err="1"/>
              <a:t>s</a:t>
            </a:r>
            <a:r>
              <a:rPr lang="sl-SI" dirty="0" err="1" smtClean="0"/>
              <a:t>ustavni</a:t>
            </a:r>
            <a:r>
              <a:rPr lang="sl-SI" dirty="0" smtClean="0"/>
              <a:t> prikaz </a:t>
            </a:r>
            <a:r>
              <a:rPr lang="sl-SI" dirty="0"/>
              <a:t>kulturnih, ekonomskih </a:t>
            </a:r>
            <a:r>
              <a:rPr lang="sl-SI" dirty="0" smtClean="0"/>
              <a:t>i </a:t>
            </a:r>
            <a:r>
              <a:rPr lang="sl-SI" dirty="0"/>
              <a:t>socialnih </a:t>
            </a:r>
            <a:r>
              <a:rPr lang="sl-SI" dirty="0" err="1" smtClean="0"/>
              <a:t>učinaka</a:t>
            </a:r>
            <a:r>
              <a:rPr lang="sl-SI" dirty="0" smtClean="0"/>
              <a:t> i </a:t>
            </a:r>
            <a:r>
              <a:rPr lang="sl-SI" dirty="0" err="1" smtClean="0"/>
              <a:t>utjecaja</a:t>
            </a:r>
            <a:r>
              <a:rPr lang="sl-SI" dirty="0" smtClean="0"/>
              <a:t> na okoliš narodne knjižnice,</a:t>
            </a:r>
          </a:p>
          <a:p>
            <a:r>
              <a:rPr lang="sl-SI" dirty="0"/>
              <a:t>r</a:t>
            </a:r>
            <a:r>
              <a:rPr lang="sl-SI" dirty="0" smtClean="0"/>
              <a:t>evidiranje zakonskih i podzakonskih akata….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38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Drugo 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 smtClean="0">
                <a:solidFill>
                  <a:srgbClr val="00B0F0"/>
                </a:solidFill>
              </a:rPr>
              <a:t>Knjižnične </a:t>
            </a:r>
            <a:r>
              <a:rPr lang="sl-SI" b="1" dirty="0" smtClean="0">
                <a:solidFill>
                  <a:srgbClr val="00B0F0"/>
                </a:solidFill>
              </a:rPr>
              <a:t>usluge.</a:t>
            </a:r>
            <a:endParaRPr lang="sl-SI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Strateški </a:t>
            </a:r>
            <a:r>
              <a:rPr lang="sl-SI" dirty="0" err="1">
                <a:solidFill>
                  <a:srgbClr val="00B0F0"/>
                </a:solidFill>
              </a:rPr>
              <a:t>c</a:t>
            </a:r>
            <a:r>
              <a:rPr lang="sl-SI" dirty="0" err="1" smtClean="0">
                <a:solidFill>
                  <a:srgbClr val="00B0F0"/>
                </a:solidFill>
              </a:rPr>
              <a:t>iljevi</a:t>
            </a:r>
            <a:r>
              <a:rPr lang="sl-SI" dirty="0" smtClean="0">
                <a:solidFill>
                  <a:srgbClr val="00B0F0"/>
                </a:solidFill>
              </a:rPr>
              <a:t>: </a:t>
            </a:r>
          </a:p>
          <a:p>
            <a:r>
              <a:rPr lang="sl-SI" b="1" dirty="0" err="1" smtClean="0"/>
              <a:t>nadogradnja</a:t>
            </a:r>
            <a:r>
              <a:rPr lang="sl-SI" b="1" dirty="0" smtClean="0"/>
              <a:t> </a:t>
            </a:r>
            <a:r>
              <a:rPr lang="sl-SI" b="1" dirty="0" err="1" smtClean="0"/>
              <a:t>postojećih</a:t>
            </a:r>
            <a:r>
              <a:rPr lang="sl-SI" b="1" dirty="0" smtClean="0"/>
              <a:t> i </a:t>
            </a:r>
            <a:r>
              <a:rPr lang="sl-SI" b="1" dirty="0"/>
              <a:t>razvoj novih </a:t>
            </a:r>
            <a:r>
              <a:rPr lang="sl-SI" b="1" dirty="0" smtClean="0"/>
              <a:t>knjižničnih usluga,</a:t>
            </a:r>
            <a:r>
              <a:rPr lang="sl-SI" dirty="0" smtClean="0"/>
              <a:t> </a:t>
            </a:r>
          </a:p>
          <a:p>
            <a:r>
              <a:rPr lang="sl-SI" b="1" dirty="0" err="1" smtClean="0"/>
              <a:t>povećati</a:t>
            </a:r>
            <a:r>
              <a:rPr lang="sl-SI" b="1" dirty="0" smtClean="0"/>
              <a:t> </a:t>
            </a:r>
            <a:r>
              <a:rPr lang="sl-SI" b="1" dirty="0" err="1" smtClean="0"/>
              <a:t>korištenje</a:t>
            </a:r>
            <a:r>
              <a:rPr lang="sl-SI" b="1" dirty="0" smtClean="0"/>
              <a:t> raznih </a:t>
            </a:r>
            <a:r>
              <a:rPr lang="sl-SI" b="1" dirty="0"/>
              <a:t>knjižničnih </a:t>
            </a:r>
            <a:r>
              <a:rPr lang="sl-SI" b="1" dirty="0" smtClean="0"/>
              <a:t>usluga</a:t>
            </a:r>
            <a:r>
              <a:rPr lang="sl-SI" dirty="0" smtClean="0"/>
              <a:t>. 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192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46158"/>
          </a:xfrm>
        </p:spPr>
        <p:txBody>
          <a:bodyPr/>
          <a:lstStyle/>
          <a:p>
            <a:r>
              <a:rPr lang="sl-SI" b="1" dirty="0"/>
              <a:t>Drugo 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Aktivnosti: </a:t>
            </a:r>
          </a:p>
          <a:p>
            <a:r>
              <a:rPr lang="sl-SI" dirty="0" err="1"/>
              <a:t>p</a:t>
            </a:r>
            <a:r>
              <a:rPr lang="sl-SI" dirty="0" err="1" smtClean="0"/>
              <a:t>rimjena</a:t>
            </a:r>
            <a:r>
              <a:rPr lang="sl-SI" dirty="0" smtClean="0"/>
              <a:t> </a:t>
            </a:r>
            <a:r>
              <a:rPr lang="sl-SI" dirty="0" err="1" smtClean="0"/>
              <a:t>fizičkog</a:t>
            </a:r>
            <a:r>
              <a:rPr lang="sl-SI" dirty="0" smtClean="0"/>
              <a:t> prostora </a:t>
            </a:r>
            <a:r>
              <a:rPr lang="sl-SI" dirty="0"/>
              <a:t>knjižnice </a:t>
            </a:r>
            <a:r>
              <a:rPr lang="sl-SI" dirty="0" smtClean="0"/>
              <a:t>kao </a:t>
            </a:r>
            <a:r>
              <a:rPr lang="sl-SI" dirty="0" err="1" smtClean="0"/>
              <a:t>trećeg</a:t>
            </a:r>
            <a:r>
              <a:rPr lang="sl-SI" dirty="0" smtClean="0"/>
              <a:t> prostora </a:t>
            </a:r>
            <a:r>
              <a:rPr lang="sl-SI" dirty="0" err="1" smtClean="0"/>
              <a:t>koji</a:t>
            </a:r>
            <a:r>
              <a:rPr lang="sl-SI" dirty="0" smtClean="0"/>
              <a:t> </a:t>
            </a:r>
            <a:r>
              <a:rPr lang="sl-SI" dirty="0" err="1" smtClean="0"/>
              <a:t>će</a:t>
            </a:r>
            <a:r>
              <a:rPr lang="sl-SI" dirty="0" smtClean="0"/>
              <a:t> sam za sebe biti usluga knjižnice za </a:t>
            </a:r>
            <a:r>
              <a:rPr lang="sl-SI" dirty="0" err="1" smtClean="0"/>
              <a:t>sve</a:t>
            </a:r>
            <a:r>
              <a:rPr lang="sl-SI" dirty="0" smtClean="0"/>
              <a:t> </a:t>
            </a:r>
            <a:r>
              <a:rPr lang="sl-SI" dirty="0" err="1" smtClean="0"/>
              <a:t>uzraste</a:t>
            </a:r>
            <a:r>
              <a:rPr lang="sl-SI" dirty="0" smtClean="0"/>
              <a:t>; </a:t>
            </a:r>
          </a:p>
          <a:p>
            <a:r>
              <a:rPr lang="sl-SI" dirty="0" smtClean="0"/>
              <a:t>osiguranje </a:t>
            </a:r>
            <a:r>
              <a:rPr lang="sl-SI" dirty="0" err="1" smtClean="0"/>
              <a:t>uvjeta</a:t>
            </a:r>
            <a:r>
              <a:rPr lang="sl-SI" dirty="0" smtClean="0"/>
              <a:t> </a:t>
            </a:r>
            <a:r>
              <a:rPr lang="sl-SI" dirty="0"/>
              <a:t>za </a:t>
            </a:r>
            <a:r>
              <a:rPr lang="sl-SI" dirty="0" err="1" smtClean="0"/>
              <a:t>promicanje</a:t>
            </a:r>
            <a:r>
              <a:rPr lang="sl-SI" dirty="0" smtClean="0"/>
              <a:t> multikulturnosti u narodnim knjižnicama; </a:t>
            </a:r>
          </a:p>
          <a:p>
            <a:r>
              <a:rPr lang="sl-SI" dirty="0" err="1" smtClean="0"/>
              <a:t>uspostavljanje</a:t>
            </a:r>
            <a:r>
              <a:rPr lang="sl-SI" dirty="0" smtClean="0"/>
              <a:t> </a:t>
            </a:r>
            <a:r>
              <a:rPr lang="sl-SI" dirty="0"/>
              <a:t>novih </a:t>
            </a:r>
            <a:r>
              <a:rPr lang="sl-SI" dirty="0" smtClean="0"/>
              <a:t>oblika </a:t>
            </a:r>
            <a:r>
              <a:rPr lang="sl-SI" dirty="0" err="1" smtClean="0"/>
              <a:t>protoka</a:t>
            </a:r>
            <a:r>
              <a:rPr lang="sl-SI" dirty="0" smtClean="0"/>
              <a:t> informacija i </a:t>
            </a:r>
            <a:r>
              <a:rPr lang="sl-SI" dirty="0" err="1" smtClean="0"/>
              <a:t>dokumenata</a:t>
            </a:r>
            <a:r>
              <a:rPr lang="sl-SI" dirty="0" smtClean="0"/>
              <a:t> </a:t>
            </a:r>
            <a:r>
              <a:rPr lang="sl-SI" dirty="0"/>
              <a:t>o </a:t>
            </a:r>
            <a:r>
              <a:rPr lang="sl-SI" dirty="0" err="1" smtClean="0"/>
              <a:t>povijesti</a:t>
            </a:r>
            <a:r>
              <a:rPr lang="sl-SI" dirty="0" smtClean="0"/>
              <a:t> i razvoju lokalnih sredina….</a:t>
            </a:r>
            <a:endParaRPr lang="sl-SI" dirty="0"/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70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46158"/>
          </a:xfrm>
        </p:spPr>
        <p:txBody>
          <a:bodyPr/>
          <a:lstStyle/>
          <a:p>
            <a:r>
              <a:rPr lang="sl-SI" b="1" dirty="0" err="1" smtClean="0"/>
              <a:t>Treće</a:t>
            </a:r>
            <a:r>
              <a:rPr lang="sl-SI" b="1" dirty="0" smtClean="0"/>
              <a:t> </a:t>
            </a:r>
            <a:r>
              <a:rPr lang="sl-SI" b="1" dirty="0"/>
              <a:t>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 smtClean="0">
                <a:solidFill>
                  <a:srgbClr val="00B0F0"/>
                </a:solidFill>
              </a:rPr>
              <a:t>Stalno </a:t>
            </a:r>
            <a:r>
              <a:rPr lang="sl-SI" b="1" dirty="0" err="1" smtClean="0">
                <a:solidFill>
                  <a:srgbClr val="00B0F0"/>
                </a:solidFill>
              </a:rPr>
              <a:t>stručno</a:t>
            </a:r>
            <a:r>
              <a:rPr lang="sl-SI" b="1" dirty="0" smtClean="0">
                <a:solidFill>
                  <a:srgbClr val="00B0F0"/>
                </a:solidFill>
              </a:rPr>
              <a:t> </a:t>
            </a:r>
            <a:r>
              <a:rPr lang="sl-SI" b="1" dirty="0" err="1" smtClean="0">
                <a:solidFill>
                  <a:srgbClr val="00B0F0"/>
                </a:solidFill>
              </a:rPr>
              <a:t>usavršavanje</a:t>
            </a:r>
            <a:r>
              <a:rPr lang="sl-SI" b="1" dirty="0" smtClean="0">
                <a:solidFill>
                  <a:srgbClr val="00B0F0"/>
                </a:solidFill>
              </a:rPr>
              <a:t> knjižničnih </a:t>
            </a:r>
            <a:r>
              <a:rPr lang="sl-SI" b="1" dirty="0" err="1" smtClean="0">
                <a:solidFill>
                  <a:srgbClr val="00B0F0"/>
                </a:solidFill>
              </a:rPr>
              <a:t>djelatnika</a:t>
            </a:r>
            <a:r>
              <a:rPr lang="sl-SI" b="1" dirty="0">
                <a:solidFill>
                  <a:srgbClr val="00B0F0"/>
                </a:solidFill>
              </a:rPr>
              <a:t>.</a:t>
            </a:r>
            <a:endParaRPr lang="sl-SI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00B0F0"/>
                </a:solidFill>
              </a:rPr>
              <a:t>Strateški </a:t>
            </a:r>
            <a:r>
              <a:rPr lang="sl-SI" dirty="0" err="1" smtClean="0">
                <a:solidFill>
                  <a:srgbClr val="00B0F0"/>
                </a:solidFill>
              </a:rPr>
              <a:t>ciljevi</a:t>
            </a:r>
            <a:r>
              <a:rPr lang="sl-SI" dirty="0" smtClean="0">
                <a:solidFill>
                  <a:srgbClr val="00B0F0"/>
                </a:solidFill>
              </a:rPr>
              <a:t>: </a:t>
            </a:r>
          </a:p>
          <a:p>
            <a:r>
              <a:rPr lang="sl-SI" b="1" dirty="0"/>
              <a:t>k</a:t>
            </a:r>
            <a:r>
              <a:rPr lang="sl-SI" b="1" dirty="0" smtClean="0"/>
              <a:t>valitetno </a:t>
            </a:r>
            <a:r>
              <a:rPr lang="sl-SI" b="1" dirty="0" err="1" smtClean="0"/>
              <a:t>osposobljeno</a:t>
            </a:r>
            <a:r>
              <a:rPr lang="sl-SI" b="1" dirty="0" smtClean="0"/>
              <a:t> i kompetentno </a:t>
            </a:r>
            <a:r>
              <a:rPr lang="sl-SI" b="1" dirty="0" err="1" smtClean="0"/>
              <a:t>osoblje</a:t>
            </a:r>
            <a:r>
              <a:rPr lang="sl-SI" b="1" dirty="0" smtClean="0"/>
              <a:t>, </a:t>
            </a:r>
          </a:p>
          <a:p>
            <a:r>
              <a:rPr lang="sl-SI" b="1" dirty="0" err="1" smtClean="0"/>
              <a:t>strućno</a:t>
            </a:r>
            <a:r>
              <a:rPr lang="sl-SI" b="1" dirty="0" smtClean="0"/>
              <a:t> i </a:t>
            </a:r>
            <a:r>
              <a:rPr lang="sl-SI" b="1" dirty="0"/>
              <a:t>kompetentno upravljanje </a:t>
            </a:r>
            <a:r>
              <a:rPr lang="sl-SI" b="1" dirty="0" smtClean="0"/>
              <a:t>knjižnicama, </a:t>
            </a:r>
          </a:p>
          <a:p>
            <a:r>
              <a:rPr lang="sl-SI" b="1" dirty="0" err="1"/>
              <a:t>t</a:t>
            </a:r>
            <a:r>
              <a:rPr lang="sl-SI" b="1" dirty="0" err="1" smtClean="0"/>
              <a:t>ijesna</a:t>
            </a:r>
            <a:r>
              <a:rPr lang="sl-SI" b="1" dirty="0" smtClean="0"/>
              <a:t> </a:t>
            </a:r>
            <a:r>
              <a:rPr lang="sl-SI" b="1" dirty="0" err="1" smtClean="0"/>
              <a:t>suradnja</a:t>
            </a:r>
            <a:r>
              <a:rPr lang="sl-SI" b="1" dirty="0" smtClean="0"/>
              <a:t> </a:t>
            </a:r>
            <a:r>
              <a:rPr lang="sl-SI" b="1" dirty="0" err="1" smtClean="0"/>
              <a:t>sa</a:t>
            </a:r>
            <a:r>
              <a:rPr lang="sl-SI" b="1" dirty="0" smtClean="0"/>
              <a:t> </a:t>
            </a:r>
            <a:r>
              <a:rPr lang="sl-SI" b="1" dirty="0" err="1" smtClean="0"/>
              <a:t>svim</a:t>
            </a:r>
            <a:r>
              <a:rPr lang="sl-SI" b="1" dirty="0" smtClean="0"/>
              <a:t> ustanovama na </a:t>
            </a:r>
            <a:r>
              <a:rPr lang="sl-SI" b="1" dirty="0" err="1" smtClean="0"/>
              <a:t>lokalnoj</a:t>
            </a:r>
            <a:r>
              <a:rPr lang="sl-SI" b="1" dirty="0" smtClean="0"/>
              <a:t> i </a:t>
            </a:r>
            <a:r>
              <a:rPr lang="sl-SI" b="1" dirty="0" err="1" smtClean="0"/>
              <a:t>državnoj</a:t>
            </a:r>
            <a:r>
              <a:rPr lang="sl-SI" b="1" dirty="0" smtClean="0"/>
              <a:t> </a:t>
            </a:r>
            <a:r>
              <a:rPr lang="sl-SI" b="1" dirty="0" err="1" smtClean="0"/>
              <a:t>razini</a:t>
            </a:r>
            <a:r>
              <a:rPr lang="sl-SI" b="1" dirty="0" smtClean="0"/>
              <a:t>.. 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91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46158"/>
          </a:xfrm>
        </p:spPr>
        <p:txBody>
          <a:bodyPr/>
          <a:lstStyle/>
          <a:p>
            <a:r>
              <a:rPr lang="sl-SI" b="1" dirty="0" err="1" smtClean="0"/>
              <a:t>Treće</a:t>
            </a:r>
            <a:r>
              <a:rPr lang="sl-SI" b="1" dirty="0" smtClean="0"/>
              <a:t> </a:t>
            </a:r>
            <a:r>
              <a:rPr lang="sl-SI" b="1" dirty="0"/>
              <a:t>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00B0F0"/>
                </a:solidFill>
              </a:rPr>
              <a:t>A</a:t>
            </a:r>
            <a:r>
              <a:rPr lang="sl-SI" dirty="0" smtClean="0">
                <a:solidFill>
                  <a:srgbClr val="00B0F0"/>
                </a:solidFill>
              </a:rPr>
              <a:t>ktivnosti: </a:t>
            </a:r>
          </a:p>
          <a:p>
            <a:r>
              <a:rPr lang="sl-SI" dirty="0" err="1" smtClean="0"/>
              <a:t>uspostava</a:t>
            </a:r>
            <a:r>
              <a:rPr lang="sl-SI" dirty="0" smtClean="0"/>
              <a:t> institucije </a:t>
            </a:r>
            <a:r>
              <a:rPr lang="sl-SI" dirty="0" err="1" smtClean="0"/>
              <a:t>stalnog</a:t>
            </a:r>
            <a:r>
              <a:rPr lang="sl-SI" dirty="0" smtClean="0"/>
              <a:t> </a:t>
            </a:r>
            <a:r>
              <a:rPr lang="sl-SI" dirty="0" err="1" smtClean="0"/>
              <a:t>stručnog</a:t>
            </a:r>
            <a:r>
              <a:rPr lang="sl-SI" dirty="0" smtClean="0"/>
              <a:t> </a:t>
            </a:r>
            <a:r>
              <a:rPr lang="sl-SI" dirty="0" err="1" smtClean="0"/>
              <a:t>usavršavanja</a:t>
            </a:r>
            <a:r>
              <a:rPr lang="sl-SI" dirty="0" smtClean="0"/>
              <a:t> </a:t>
            </a:r>
            <a:r>
              <a:rPr lang="sl-SI" dirty="0"/>
              <a:t>za potrebe </a:t>
            </a:r>
            <a:r>
              <a:rPr lang="sl-SI" dirty="0" smtClean="0"/>
              <a:t>narodnih knjižnica; </a:t>
            </a:r>
          </a:p>
          <a:p>
            <a:r>
              <a:rPr lang="sl-SI" dirty="0" err="1" smtClean="0"/>
              <a:t>uspostaviti</a:t>
            </a:r>
            <a:r>
              <a:rPr lang="sl-SI" dirty="0" smtClean="0"/>
              <a:t> </a:t>
            </a:r>
            <a:r>
              <a:rPr lang="sl-SI" dirty="0" err="1" smtClean="0"/>
              <a:t>sustav</a:t>
            </a:r>
            <a:r>
              <a:rPr lang="sl-SI" dirty="0" smtClean="0"/>
              <a:t> </a:t>
            </a:r>
            <a:r>
              <a:rPr lang="sl-SI" dirty="0" err="1" smtClean="0"/>
              <a:t>stručnog</a:t>
            </a:r>
            <a:r>
              <a:rPr lang="sl-SI" dirty="0" smtClean="0"/>
              <a:t> </a:t>
            </a:r>
            <a:r>
              <a:rPr lang="sl-SI" dirty="0" err="1" smtClean="0"/>
              <a:t>usavršavanja</a:t>
            </a:r>
            <a:r>
              <a:rPr lang="sl-SI" dirty="0" smtClean="0"/>
              <a:t> </a:t>
            </a:r>
            <a:r>
              <a:rPr lang="sl-SI" dirty="0"/>
              <a:t>za </a:t>
            </a:r>
            <a:r>
              <a:rPr lang="sl-SI" dirty="0" err="1" smtClean="0"/>
              <a:t>direktore</a:t>
            </a:r>
            <a:r>
              <a:rPr lang="sl-SI" dirty="0" smtClean="0"/>
              <a:t> i </a:t>
            </a:r>
            <a:r>
              <a:rPr lang="sl-SI" dirty="0"/>
              <a:t>srednji menedžment; </a:t>
            </a:r>
            <a:endParaRPr lang="sl-SI" dirty="0" smtClean="0"/>
          </a:p>
          <a:p>
            <a:r>
              <a:rPr lang="sl-SI" dirty="0"/>
              <a:t>kao pokazatelj </a:t>
            </a:r>
            <a:r>
              <a:rPr lang="sl-SI" dirty="0" err="1" smtClean="0"/>
              <a:t>uspješnosti</a:t>
            </a:r>
            <a:r>
              <a:rPr lang="sl-SI" dirty="0" smtClean="0"/>
              <a:t> stalno </a:t>
            </a:r>
            <a:r>
              <a:rPr lang="sl-SI" dirty="0" err="1" smtClean="0"/>
              <a:t>stručno</a:t>
            </a:r>
            <a:r>
              <a:rPr lang="sl-SI" dirty="0" smtClean="0"/>
              <a:t> </a:t>
            </a:r>
            <a:r>
              <a:rPr lang="sl-SI" dirty="0" err="1" smtClean="0"/>
              <a:t>usavršavanje</a:t>
            </a:r>
            <a:r>
              <a:rPr lang="sl-SI" dirty="0" smtClean="0"/>
              <a:t> </a:t>
            </a:r>
            <a:r>
              <a:rPr lang="sl-SI" dirty="0" err="1" smtClean="0"/>
              <a:t>uključiti</a:t>
            </a:r>
            <a:r>
              <a:rPr lang="sl-SI" dirty="0" smtClean="0"/>
              <a:t> u</a:t>
            </a:r>
            <a:r>
              <a:rPr lang="x-none" smtClean="0"/>
              <a:t> strate</a:t>
            </a:r>
            <a:r>
              <a:rPr lang="sl-SI" dirty="0" err="1" smtClean="0"/>
              <a:t>gijske</a:t>
            </a:r>
            <a:r>
              <a:rPr lang="x-none" smtClean="0"/>
              <a:t> </a:t>
            </a:r>
            <a:r>
              <a:rPr lang="x-none"/>
              <a:t>dokumente </a:t>
            </a:r>
            <a:r>
              <a:rPr lang="sl-SI" dirty="0" smtClean="0"/>
              <a:t>svake</a:t>
            </a:r>
            <a:r>
              <a:rPr lang="x-none" smtClean="0"/>
              <a:t> </a:t>
            </a:r>
            <a:r>
              <a:rPr lang="x-none"/>
              <a:t>knjižnice</a:t>
            </a:r>
            <a:r>
              <a:rPr lang="sl-SI" dirty="0"/>
              <a:t>…</a:t>
            </a: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597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 smtClean="0"/>
              <a:t>Četvrto</a:t>
            </a:r>
            <a:r>
              <a:rPr lang="sl-SI" b="1" dirty="0" smtClean="0"/>
              <a:t> strateško </a:t>
            </a:r>
            <a:r>
              <a:rPr lang="sl-SI" b="1" dirty="0" err="1" smtClean="0"/>
              <a:t>područje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b="1" dirty="0" smtClean="0">
                <a:solidFill>
                  <a:srgbClr val="00B0F0"/>
                </a:solidFill>
              </a:rPr>
              <a:t>Knjižnica kao aktivni </a:t>
            </a:r>
            <a:r>
              <a:rPr lang="sl-SI" b="1" dirty="0" err="1" smtClean="0">
                <a:solidFill>
                  <a:srgbClr val="00B0F0"/>
                </a:solidFill>
              </a:rPr>
              <a:t>čimbenik</a:t>
            </a:r>
            <a:r>
              <a:rPr lang="sl-SI" b="1" dirty="0" smtClean="0">
                <a:solidFill>
                  <a:srgbClr val="00B0F0"/>
                </a:solidFill>
              </a:rPr>
              <a:t> </a:t>
            </a:r>
            <a:r>
              <a:rPr lang="sl-SI" b="1" dirty="0">
                <a:solidFill>
                  <a:srgbClr val="00B0F0"/>
                </a:solidFill>
              </a:rPr>
              <a:t>u</a:t>
            </a:r>
            <a:r>
              <a:rPr lang="sl-SI" b="1" dirty="0" smtClean="0">
                <a:solidFill>
                  <a:srgbClr val="00B0F0"/>
                </a:solidFill>
              </a:rPr>
              <a:t> </a:t>
            </a:r>
            <a:r>
              <a:rPr lang="sl-SI" b="1" dirty="0" err="1" smtClean="0">
                <a:solidFill>
                  <a:srgbClr val="00B0F0"/>
                </a:solidFill>
              </a:rPr>
              <a:t>društvenom</a:t>
            </a:r>
            <a:r>
              <a:rPr lang="sl-SI" b="1" dirty="0" smtClean="0">
                <a:solidFill>
                  <a:srgbClr val="00B0F0"/>
                </a:solidFill>
              </a:rPr>
              <a:t> </a:t>
            </a:r>
            <a:r>
              <a:rPr lang="sl-SI" b="1" dirty="0" err="1" smtClean="0">
                <a:solidFill>
                  <a:srgbClr val="00B0F0"/>
                </a:solidFill>
              </a:rPr>
              <a:t>okruženju</a:t>
            </a:r>
            <a:r>
              <a:rPr lang="sl-SI" dirty="0" smtClean="0">
                <a:solidFill>
                  <a:srgbClr val="00B0F0"/>
                </a:solidFill>
              </a:rPr>
              <a:t> </a:t>
            </a:r>
            <a:r>
              <a:rPr lang="sl-SI" dirty="0" err="1" smtClean="0"/>
              <a:t>koji</a:t>
            </a:r>
            <a:r>
              <a:rPr lang="sl-SI" dirty="0" smtClean="0"/>
              <a:t> značajno </a:t>
            </a:r>
            <a:r>
              <a:rPr lang="sl-SI" dirty="0" err="1" smtClean="0"/>
              <a:t>utječe</a:t>
            </a:r>
            <a:r>
              <a:rPr lang="sl-SI" dirty="0" smtClean="0"/>
              <a:t> na poboljšanje kvalitete života </a:t>
            </a:r>
            <a:r>
              <a:rPr lang="sl-SI" dirty="0" err="1" smtClean="0"/>
              <a:t>građanina</a:t>
            </a:r>
            <a:r>
              <a:rPr lang="sl-SI" dirty="0" smtClean="0"/>
              <a:t> </a:t>
            </a:r>
            <a:r>
              <a:rPr lang="sl-SI" dirty="0" err="1" smtClean="0"/>
              <a:t>pojedinca</a:t>
            </a:r>
            <a:r>
              <a:rPr lang="sl-SI" dirty="0" smtClean="0"/>
              <a:t> u svakom </a:t>
            </a:r>
            <a:r>
              <a:rPr lang="sl-SI" dirty="0" err="1" smtClean="0"/>
              <a:t>životnom</a:t>
            </a:r>
            <a:r>
              <a:rPr lang="sl-SI" dirty="0" smtClean="0"/>
              <a:t> dobu, na </a:t>
            </a:r>
            <a:r>
              <a:rPr lang="sl-SI" dirty="0" err="1" smtClean="0"/>
              <a:t>čime</a:t>
            </a:r>
            <a:r>
              <a:rPr lang="sl-SI" dirty="0" smtClean="0"/>
              <a:t>  </a:t>
            </a:r>
            <a:r>
              <a:rPr lang="sl-SI" dirty="0" err="1" smtClean="0"/>
              <a:t>izgrađuje</a:t>
            </a:r>
            <a:r>
              <a:rPr lang="sl-SI" dirty="0" smtClean="0"/>
              <a:t> </a:t>
            </a:r>
            <a:r>
              <a:rPr lang="sl-SI" dirty="0" err="1" smtClean="0"/>
              <a:t>svoju</a:t>
            </a:r>
            <a:r>
              <a:rPr lang="sl-SI" dirty="0" smtClean="0"/>
              <a:t> </a:t>
            </a:r>
            <a:r>
              <a:rPr lang="sl-SI" dirty="0" err="1" smtClean="0"/>
              <a:t>reputaciju</a:t>
            </a:r>
            <a:r>
              <a:rPr lang="sl-SI" dirty="0" smtClean="0"/>
              <a:t>  i identitet. </a:t>
            </a:r>
          </a:p>
          <a:p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3.10.2013</a:t>
            </a:r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Milena Bon: Strategija slovenskih splošnih knjižnic 2013-2020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E239E-3183-4DEE-9D4D-AE7B05DE90B9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47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3114</TotalTime>
  <Words>543</Words>
  <Application>Microsoft Office PowerPoint</Application>
  <PresentationFormat>Diaprojekcija na zaslonu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Officeova tema</vt:lpstr>
      <vt:lpstr>     Slovenske narodne knjižnice za budućnost:  strategija razvoja slovenskih narodnih knjižnica 2013-2020 Milena Bon  Narodna in univerzitetna knjižnica,  Turjaška 1, 1000 Ljubljana, tel.: ++386 1 5861 313 milena.bon@nuk.uni-lj.si  </vt:lpstr>
      <vt:lpstr>Slovenske narodne knjižnice za budućnost:  strategija razvoja slovenskih narodnih knjižnica 2013-2020</vt:lpstr>
      <vt:lpstr>Prvo strateško područje</vt:lpstr>
      <vt:lpstr>Prvo strateško područje</vt:lpstr>
      <vt:lpstr>Drugo strateško područje</vt:lpstr>
      <vt:lpstr>Drugo strateško područje</vt:lpstr>
      <vt:lpstr>Treće strateško područje</vt:lpstr>
      <vt:lpstr>Treće strateško područje</vt:lpstr>
      <vt:lpstr>Četvrto strateško područje</vt:lpstr>
      <vt:lpstr>Četvrto strateško područje</vt:lpstr>
      <vt:lpstr>Četvrto strateško područje</vt:lpstr>
      <vt:lpstr>Slovenske narodne knjižnice za budućnost:  strategija razvoja slovenskih narodnih knjižnic 2013-2020</vt:lpstr>
      <vt:lpstr>Strategija dostopna na: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Milena Bon</dc:creator>
  <cp:lastModifiedBy>Milena Bon</cp:lastModifiedBy>
  <cp:revision>184</cp:revision>
  <dcterms:created xsi:type="dcterms:W3CDTF">2009-02-23T13:39:39Z</dcterms:created>
  <dcterms:modified xsi:type="dcterms:W3CDTF">2013-10-08T12:06:27Z</dcterms:modified>
</cp:coreProperties>
</file>