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60" r:id="rId4"/>
    <p:sldId id="261" r:id="rId5"/>
    <p:sldId id="266" r:id="rId6"/>
    <p:sldId id="262" r:id="rId7"/>
    <p:sldId id="263" r:id="rId8"/>
    <p:sldId id="265" r:id="rId9"/>
    <p:sldId id="267" r:id="rId10"/>
    <p:sldId id="268" r:id="rId11"/>
    <p:sldId id="270" r:id="rId12"/>
    <p:sldId id="269" r:id="rId13"/>
    <p:sldId id="272" r:id="rId14"/>
    <p:sldId id="274" r:id="rId15"/>
    <p:sldId id="275" r:id="rId16"/>
    <p:sldId id="271" r:id="rId17"/>
  </p:sldIdLst>
  <p:sldSz cx="9144000" cy="6858000" type="screen4x3"/>
  <p:notesSz cx="6797675" cy="9926638"/>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ematski slog 1 – poudarek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401" autoAdjust="0"/>
  </p:normalViewPr>
  <p:slideViewPr>
    <p:cSldViewPr>
      <p:cViewPr>
        <p:scale>
          <a:sx n="90" d="100"/>
          <a:sy n="90" d="100"/>
        </p:scale>
        <p:origin x="-514" y="86"/>
      </p:cViewPr>
      <p:guideLst>
        <p:guide orient="horz" pos="2160"/>
        <p:guide pos="2880"/>
      </p:guideLst>
    </p:cSldViewPr>
  </p:slideViewPr>
  <p:outlineViewPr>
    <p:cViewPr>
      <p:scale>
        <a:sx n="33" d="100"/>
        <a:sy n="33" d="100"/>
      </p:scale>
      <p:origin x="0" y="2217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9736FF7-1472-4C6F-85E4-EC0EE96DC89A}" type="datetimeFigureOut">
              <a:rPr lang="sl-SI"/>
              <a:pPr>
                <a:defRPr/>
              </a:pPr>
              <a:t>8.10.2013</a:t>
            </a:fld>
            <a:endParaRPr lang="sl-SI"/>
          </a:p>
        </p:txBody>
      </p:sp>
      <p:sp>
        <p:nvSpPr>
          <p:cNvPr id="4" name="Ograda no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5" name="Ograda številke diapoz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7A5F00-78ED-463F-8CD9-521491D08477}" type="slidenum">
              <a:rPr lang="sl-SI"/>
              <a:pPr>
                <a:defRPr/>
              </a:pPr>
              <a:t>‹#›</a:t>
            </a:fld>
            <a:endParaRPr lang="sl-SI"/>
          </a:p>
        </p:txBody>
      </p:sp>
    </p:spTree>
    <p:extLst>
      <p:ext uri="{BB962C8B-B14F-4D97-AF65-F5344CB8AC3E}">
        <p14:creationId xmlns:p14="http://schemas.microsoft.com/office/powerpoint/2010/main" val="4162231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smtClean="0">
                <a:latin typeface="Calibri" pitchFamily="34" charset="0"/>
              </a:defRPr>
            </a:lvl1pPr>
          </a:lstStyle>
          <a:p>
            <a:pPr>
              <a:defRPr/>
            </a:pPr>
            <a:endParaRPr lang="sl-SI" dirty="0"/>
          </a:p>
        </p:txBody>
      </p:sp>
      <p:sp>
        <p:nvSpPr>
          <p:cNvPr id="3" name="Ograda datum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smtClean="0">
                <a:latin typeface="Calibri" pitchFamily="34" charset="0"/>
              </a:defRPr>
            </a:lvl1pPr>
          </a:lstStyle>
          <a:p>
            <a:pPr>
              <a:defRPr/>
            </a:pPr>
            <a:fld id="{4EFB95C9-ABE8-49DE-ADD1-8CE452F4B9FB}" type="datetimeFigureOut">
              <a:rPr lang="sl-SI" smtClean="0"/>
              <a:pPr>
                <a:defRPr/>
              </a:pPr>
              <a:t>8.10.2013</a:t>
            </a:fld>
            <a:endParaRPr lang="sl-SI" dirty="0"/>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l-SI" noProof="0" smtClean="0"/>
          </a:p>
        </p:txBody>
      </p:sp>
      <p:sp>
        <p:nvSpPr>
          <p:cNvPr id="5" name="Ograda opomb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p>
        </p:txBody>
      </p:sp>
      <p:sp>
        <p:nvSpPr>
          <p:cNvPr id="6" name="Ograda no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smtClean="0">
                <a:latin typeface="Calibri" pitchFamily="34" charset="0"/>
              </a:defRPr>
            </a:lvl1pPr>
          </a:lstStyle>
          <a:p>
            <a:pPr>
              <a:defRPr/>
            </a:pPr>
            <a:endParaRPr lang="sl-SI" dirty="0"/>
          </a:p>
        </p:txBody>
      </p:sp>
      <p:sp>
        <p:nvSpPr>
          <p:cNvPr id="7" name="Ograda številke diapoz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smtClean="0">
                <a:latin typeface="Calibri" pitchFamily="34" charset="0"/>
              </a:defRPr>
            </a:lvl1pPr>
          </a:lstStyle>
          <a:p>
            <a:pPr>
              <a:defRPr/>
            </a:pPr>
            <a:fld id="{42E1410C-00E0-4162-A4C3-6AFE32B68AFA}" type="slidenum">
              <a:rPr lang="sl-SI" smtClean="0"/>
              <a:pPr>
                <a:defRPr/>
              </a:pPr>
              <a:t>‹#›</a:t>
            </a:fld>
            <a:endParaRPr lang="sl-SI" dirty="0"/>
          </a:p>
        </p:txBody>
      </p:sp>
    </p:spTree>
    <p:extLst>
      <p:ext uri="{BB962C8B-B14F-4D97-AF65-F5344CB8AC3E}">
        <p14:creationId xmlns:p14="http://schemas.microsoft.com/office/powerpoint/2010/main" val="4226399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grada stranske slike 1"/>
          <p:cNvSpPr>
            <a:spLocks noGrp="1" noRot="1" noChangeAspect="1" noTextEdit="1"/>
          </p:cNvSpPr>
          <p:nvPr>
            <p:ph type="sldImg"/>
          </p:nvPr>
        </p:nvSpPr>
        <p:spPr bwMode="auto">
          <a:noFill/>
          <a:ln>
            <a:solidFill>
              <a:srgbClr val="000000"/>
            </a:solidFill>
            <a:miter lim="800000"/>
            <a:headEnd/>
            <a:tailEnd/>
          </a:ln>
        </p:spPr>
      </p:sp>
      <p:sp>
        <p:nvSpPr>
          <p:cNvPr id="50179" name="Ograda opomb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50180" name="Ograda številke diapoz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F6EFE8-DD66-4A53-990F-FAC86961C56F}" type="slidenum">
              <a:rPr lang="sl-SI"/>
              <a:pPr/>
              <a:t>1</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pPr>
              <a:defRPr/>
            </a:pPr>
            <a:fld id="{42E1410C-00E0-4162-A4C3-6AFE32B68AFA}" type="slidenum">
              <a:rPr lang="sl-SI" smtClean="0"/>
              <a:pPr>
                <a:defRPr/>
              </a:pPr>
              <a:t>2</a:t>
            </a:fld>
            <a:endParaRPr lang="sl-SI" dirty="0"/>
          </a:p>
        </p:txBody>
      </p:sp>
    </p:spTree>
    <p:extLst>
      <p:ext uri="{BB962C8B-B14F-4D97-AF65-F5344CB8AC3E}">
        <p14:creationId xmlns:p14="http://schemas.microsoft.com/office/powerpoint/2010/main" val="231659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dirty="0" smtClean="0"/>
              <a:t>Kliknite, če želite urediti slog podnaslova matrice</a:t>
            </a:r>
            <a:endParaRPr lang="sl-SI" dirty="0"/>
          </a:p>
        </p:txBody>
      </p:sp>
      <p:sp>
        <p:nvSpPr>
          <p:cNvPr id="4" name="Ograda datuma 3"/>
          <p:cNvSpPr>
            <a:spLocks noGrp="1"/>
          </p:cNvSpPr>
          <p:nvPr>
            <p:ph type="dt" sz="half" idx="10"/>
          </p:nvPr>
        </p:nvSpPr>
        <p:spPr/>
        <p:txBody>
          <a:bodyPr/>
          <a:lstStyle>
            <a:lvl1pPr>
              <a:defRPr/>
            </a:lvl1pPr>
          </a:lstStyle>
          <a:p>
            <a:pPr>
              <a:defRPr/>
            </a:pPr>
            <a:fld id="{5A26D98A-D672-4042-9BB6-24472805A53D}"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246F1297-9D88-43FF-841B-222D7D794B71}" type="slidenum">
              <a:rPr lang="sl-SI"/>
              <a:pPr>
                <a:defRPr/>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navpičnega besedila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7D67BADA-79B8-41C8-9013-95DDC4A51A17}"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E11CF78D-28D5-4E02-A7C7-455FE7B7ACAD}"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sl-SI" dirty="0" smtClean="0"/>
              <a:t>Kliknite, če želite urediti slog naslova matrice</a:t>
            </a:r>
            <a:endParaRPr lang="sl-SI" dirty="0"/>
          </a:p>
        </p:txBody>
      </p:sp>
      <p:sp>
        <p:nvSpPr>
          <p:cNvPr id="3" name="Ograda navpičnega besedila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31453EF6-61CB-4776-B291-75CC304FF697}"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A5096123-2932-4DF1-A4CA-CBDDB0E27378}"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idx="1"/>
          </p:nvPr>
        </p:nvSpPr>
        <p:spPr/>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81BE239E-3183-4DEE-9D4D-AE7B05DE90B9}" type="slidenum">
              <a:rPr lang="sl-SI"/>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sl-SI" dirty="0" smtClean="0"/>
              <a:t>Kliknite, če želite urediti slog naslova matrice</a:t>
            </a:r>
            <a:endParaRPr lang="sl-SI" dirty="0"/>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lvl1pPr>
              <a:defRPr/>
            </a:lvl1pPr>
          </a:lstStyle>
          <a:p>
            <a:pPr>
              <a:defRPr/>
            </a:pPr>
            <a:fld id="{907E082A-C9C8-4E88-8399-371EFB18BB6A}"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4032D035-6F50-43D5-9C31-E531E47A3779}"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vsebine 3"/>
          <p:cNvSpPr>
            <a:spLocks noGrp="1"/>
          </p:cNvSpPr>
          <p:nvPr>
            <p:ph sz="half" idx="2"/>
          </p:nvPr>
        </p:nvSpPr>
        <p:spPr>
          <a:xfrm>
            <a:off x="4648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Ograda datuma 3"/>
          <p:cNvSpPr>
            <a:spLocks noGrp="1"/>
          </p:cNvSpPr>
          <p:nvPr>
            <p:ph type="dt" sz="half" idx="10"/>
          </p:nvPr>
        </p:nvSpPr>
        <p:spPr/>
        <p:txBody>
          <a:bodyPr/>
          <a:lstStyle>
            <a:lvl1pPr>
              <a:defRPr/>
            </a:lvl1pPr>
          </a:lstStyle>
          <a:p>
            <a:pPr>
              <a:defRPr/>
            </a:pPr>
            <a:fld id="{2CFC4F47-91AC-42DE-B439-7400C0C2EABE}"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0ED25C78-8885-48B7-B93E-C8454D1313C2}"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7" name="Ograda datuma 3"/>
          <p:cNvSpPr>
            <a:spLocks noGrp="1"/>
          </p:cNvSpPr>
          <p:nvPr>
            <p:ph type="dt" sz="half" idx="10"/>
          </p:nvPr>
        </p:nvSpPr>
        <p:spPr/>
        <p:txBody>
          <a:bodyPr/>
          <a:lstStyle>
            <a:lvl1pPr>
              <a:defRPr/>
            </a:lvl1pPr>
          </a:lstStyle>
          <a:p>
            <a:pPr>
              <a:defRPr/>
            </a:pPr>
            <a:fld id="{B51B9C61-1073-457F-9FFD-8B05E2DE0EA1}" type="datetime1">
              <a:rPr lang="sl-SI" smtClean="0"/>
              <a:t>8.10.2013</a:t>
            </a:fld>
            <a:endParaRPr lang="sl-SI"/>
          </a:p>
        </p:txBody>
      </p:sp>
      <p:sp>
        <p:nvSpPr>
          <p:cNvPr id="8"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9" name="Ograda številke diapozitiva 5"/>
          <p:cNvSpPr>
            <a:spLocks noGrp="1"/>
          </p:cNvSpPr>
          <p:nvPr>
            <p:ph type="sldNum" sz="quarter" idx="12"/>
          </p:nvPr>
        </p:nvSpPr>
        <p:spPr/>
        <p:txBody>
          <a:bodyPr/>
          <a:lstStyle>
            <a:lvl1pPr>
              <a:defRPr/>
            </a:lvl1pPr>
          </a:lstStyle>
          <a:p>
            <a:pPr>
              <a:defRPr/>
            </a:pPr>
            <a:fld id="{BFDBFE16-7409-40F8-B758-2C2F01A270E1}" type="slidenum">
              <a:rPr lang="sl-SI"/>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datuma 3"/>
          <p:cNvSpPr>
            <a:spLocks noGrp="1"/>
          </p:cNvSpPr>
          <p:nvPr>
            <p:ph type="dt" sz="half" idx="10"/>
          </p:nvPr>
        </p:nvSpPr>
        <p:spPr/>
        <p:txBody>
          <a:bodyPr/>
          <a:lstStyle>
            <a:lvl1pPr>
              <a:defRPr/>
            </a:lvl1pPr>
          </a:lstStyle>
          <a:p>
            <a:pPr>
              <a:defRPr/>
            </a:pPr>
            <a:fld id="{E03F7547-A7C3-4E23-82C7-6271DF78CAAF}" type="datetime1">
              <a:rPr lang="sl-SI" smtClean="0"/>
              <a:t>8.10.2013</a:t>
            </a:fld>
            <a:endParaRPr lang="sl-SI"/>
          </a:p>
        </p:txBody>
      </p:sp>
      <p:sp>
        <p:nvSpPr>
          <p:cNvPr id="4"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5" name="Ograda številke diapozitiva 5"/>
          <p:cNvSpPr>
            <a:spLocks noGrp="1"/>
          </p:cNvSpPr>
          <p:nvPr>
            <p:ph type="sldNum" sz="quarter" idx="12"/>
          </p:nvPr>
        </p:nvSpPr>
        <p:spPr/>
        <p:txBody>
          <a:bodyPr/>
          <a:lstStyle>
            <a:lvl1pPr>
              <a:defRPr/>
            </a:lvl1pPr>
          </a:lstStyle>
          <a:p>
            <a:pPr>
              <a:defRPr/>
            </a:pPr>
            <a:fld id="{1EACEFA2-FA37-41DD-9F3C-E7F4599FF7F1}"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p:cNvSpPr>
            <a:spLocks noGrp="1"/>
          </p:cNvSpPr>
          <p:nvPr>
            <p:ph type="dt" sz="half" idx="10"/>
          </p:nvPr>
        </p:nvSpPr>
        <p:spPr/>
        <p:txBody>
          <a:bodyPr/>
          <a:lstStyle>
            <a:lvl1pPr>
              <a:defRPr/>
            </a:lvl1pPr>
          </a:lstStyle>
          <a:p>
            <a:pPr>
              <a:defRPr/>
            </a:pPr>
            <a:fld id="{C50A0D55-2139-4001-9A2F-4AE087AC0E43}" type="datetime1">
              <a:rPr lang="sl-SI" smtClean="0"/>
              <a:t>8.10.2013</a:t>
            </a:fld>
            <a:endParaRPr lang="sl-SI"/>
          </a:p>
        </p:txBody>
      </p:sp>
      <p:sp>
        <p:nvSpPr>
          <p:cNvPr id="3"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4" name="Ograda številke diapozitiva 5"/>
          <p:cNvSpPr>
            <a:spLocks noGrp="1"/>
          </p:cNvSpPr>
          <p:nvPr>
            <p:ph type="sldNum" sz="quarter" idx="12"/>
          </p:nvPr>
        </p:nvSpPr>
        <p:spPr/>
        <p:txBody>
          <a:bodyPr/>
          <a:lstStyle>
            <a:lvl1pPr>
              <a:defRPr/>
            </a:lvl1pPr>
          </a:lstStyle>
          <a:p>
            <a:pPr>
              <a:defRPr/>
            </a:pPr>
            <a:fld id="{105C7564-71EB-4C44-AB18-385B1449FBC8}"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A0A63D3B-A8D7-4DB8-BE3A-21C5DB068E67}"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9CD9FCFB-ABC0-4E6A-A05E-62A629E1E775}"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sl-SI" dirty="0" smtClean="0"/>
              <a:t>Kliknite, če želite urediti slog naslova matrice</a:t>
            </a:r>
            <a:endParaRPr lang="sl-SI" dirty="0"/>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D1F3DF57-4FF2-4882-AF8F-07E80BEB1B22}"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56F07CEC-F0AC-4550-8BE1-BC3F5E022859}"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Ograda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dirty="0" smtClean="0"/>
              <a:t>Kliknite, če želite urediti slog naslova matrice</a:t>
            </a:r>
          </a:p>
        </p:txBody>
      </p:sp>
      <p:sp>
        <p:nvSpPr>
          <p:cNvPr id="1027" name="Ograda besedila 2"/>
          <p:cNvSpPr>
            <a:spLocks noGrp="1"/>
          </p:cNvSpPr>
          <p:nvPr>
            <p:ph type="body" idx="1"/>
          </p:nvPr>
        </p:nvSpPr>
        <p:spPr bwMode="auto">
          <a:xfrm>
            <a:off x="4572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B302890-E06A-4FCC-AC26-123BA3F42799}" type="datetime1">
              <a:rPr lang="sl-SI" smtClean="0"/>
              <a:t>8.10.2013</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9AAC496-C248-440E-95B2-17A51CBDFB62}"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bg1"/>
          </a:solidFill>
          <a:latin typeface="Calibri" pitchFamily="34" charset="0"/>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Calibri"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Calibri"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ilena.bon@nuk.uni-lj.si"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sist.nuk.uni-lj.si/kazalci/kazalci_spl.php" TargetMode="External"/><Relationship Id="rId2" Type="http://schemas.openxmlformats.org/officeDocument/2006/relationships/hyperlink" Target="http://www.mk.gov.si/fileadmin/mk.gov.si/pageuploads/Ministrstvo/Drugo/hitri_dostop/standardi_spl_k_sprejeti.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zdruzenje-knjiznic.si/dobro-je-vedeti/dokument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Naslov 1"/>
          <p:cNvSpPr>
            <a:spLocks noGrp="1"/>
          </p:cNvSpPr>
          <p:nvPr>
            <p:ph type="ctrTitle"/>
          </p:nvPr>
        </p:nvSpPr>
        <p:spPr/>
        <p:txBody>
          <a:bodyPr/>
          <a:lstStyle/>
          <a:p>
            <a:r>
              <a:rPr lang="sl-SI" b="1" dirty="0" smtClean="0"/>
              <a:t/>
            </a:r>
            <a:br>
              <a:rPr lang="sl-SI" b="1" dirty="0" smtClean="0"/>
            </a:br>
            <a:r>
              <a:rPr lang="sl-SI" b="1" dirty="0"/>
              <a:t/>
            </a:r>
            <a:br>
              <a:rPr lang="sl-SI" b="1" dirty="0"/>
            </a:br>
            <a:r>
              <a:rPr lang="sl-SI" b="1" dirty="0" smtClean="0"/>
              <a:t/>
            </a:r>
            <a:br>
              <a:rPr lang="sl-SI" b="1" dirty="0" smtClean="0"/>
            </a:br>
            <a:r>
              <a:rPr lang="sl-SI" b="1" dirty="0" smtClean="0"/>
              <a:t/>
            </a:r>
            <a:br>
              <a:rPr lang="sl-SI" b="1" dirty="0" smtClean="0"/>
            </a:br>
            <a:r>
              <a:rPr lang="sl-SI" b="1" dirty="0" smtClean="0"/>
              <a:t/>
            </a:r>
            <a:br>
              <a:rPr lang="sl-SI" b="1" dirty="0" smtClean="0"/>
            </a:br>
            <a:r>
              <a:rPr lang="pl-PL" b="1" dirty="0"/>
              <a:t>STANDARDI za </a:t>
            </a:r>
            <a:r>
              <a:rPr lang="pl-PL" b="1" dirty="0" smtClean="0"/>
              <a:t>narodne </a:t>
            </a:r>
            <a:r>
              <a:rPr lang="pl-PL" b="1" dirty="0"/>
              <a:t>knjižnice za </a:t>
            </a:r>
            <a:r>
              <a:rPr lang="pl-PL" b="1" dirty="0" smtClean="0"/>
              <a:t>razdoblje </a:t>
            </a:r>
            <a:r>
              <a:rPr lang="pl-PL" b="1" dirty="0"/>
              <a:t>1. 5. 2005 do 30. 4. 2015 </a:t>
            </a:r>
            <a:br>
              <a:rPr lang="pl-PL" b="1" dirty="0"/>
            </a:br>
            <a:r>
              <a:rPr lang="pl-PL" sz="2000" b="1" dirty="0" smtClean="0"/>
              <a:t>Republika </a:t>
            </a:r>
            <a:r>
              <a:rPr lang="pl-PL" sz="2000" b="1" dirty="0"/>
              <a:t>Slovenija, Nacionalni svet za knjižnično dejavnost, 24. 4. </a:t>
            </a:r>
            <a:r>
              <a:rPr lang="pl-PL" sz="2000" b="1" dirty="0" smtClean="0"/>
              <a:t>2005</a:t>
            </a:r>
            <a:r>
              <a:rPr lang="sl-SI" b="1" dirty="0" smtClean="0"/>
              <a:t/>
            </a:r>
            <a:br>
              <a:rPr lang="sl-SI" b="1" dirty="0" smtClean="0"/>
            </a:br>
            <a:r>
              <a:rPr lang="sl-SI" sz="2400" b="1" dirty="0" smtClean="0"/>
              <a:t>Milena </a:t>
            </a:r>
            <a:r>
              <a:rPr lang="sl-SI" sz="2400" b="1" dirty="0"/>
              <a:t>Bon</a:t>
            </a:r>
            <a:r>
              <a:rPr lang="sl-SI" dirty="0"/>
              <a:t/>
            </a:r>
            <a:br>
              <a:rPr lang="sl-SI" dirty="0"/>
            </a:br>
            <a:r>
              <a:rPr lang="sl-SI" dirty="0" smtClean="0"/>
              <a:t/>
            </a:r>
            <a:br>
              <a:rPr lang="sl-SI" dirty="0" smtClean="0"/>
            </a:br>
            <a:r>
              <a:rPr lang="sl-SI" sz="1100" dirty="0" smtClean="0"/>
              <a:t>Narodna </a:t>
            </a:r>
            <a:r>
              <a:rPr lang="sl-SI" sz="1100" dirty="0"/>
              <a:t>in univerzitetna knjižnica, </a:t>
            </a:r>
            <a:r>
              <a:rPr lang="sl-SI" sz="1100" dirty="0" smtClean="0"/>
              <a:t/>
            </a:r>
            <a:br>
              <a:rPr lang="sl-SI" sz="1100" dirty="0" smtClean="0"/>
            </a:br>
            <a:r>
              <a:rPr lang="sl-SI" sz="1100" dirty="0" smtClean="0"/>
              <a:t>Turjaška </a:t>
            </a:r>
            <a:r>
              <a:rPr lang="sl-SI" sz="1100" dirty="0"/>
              <a:t>1, 1000 Ljubljana, tel.: ++386 1 5861 313</a:t>
            </a:r>
            <a:r>
              <a:rPr lang="sl-SI" sz="1800" dirty="0"/>
              <a:t/>
            </a:r>
            <a:br>
              <a:rPr lang="sl-SI" sz="1800" dirty="0"/>
            </a:br>
            <a:r>
              <a:rPr lang="sl-SI" sz="1800" u="sng" dirty="0" err="1">
                <a:hlinkClick r:id="rId4"/>
              </a:rPr>
              <a:t>milena.bon@nuk.uni</a:t>
            </a:r>
            <a:r>
              <a:rPr lang="sl-SI" sz="1800" u="sng" dirty="0">
                <a:hlinkClick r:id="rId4"/>
              </a:rPr>
              <a:t>-lj.si</a:t>
            </a:r>
            <a:r>
              <a:rPr lang="sl-SI" dirty="0"/>
              <a:t/>
            </a:r>
            <a:br>
              <a:rPr lang="sl-SI" dirty="0"/>
            </a:br>
            <a:r>
              <a:rPr lang="sl-SI" dirty="0"/>
              <a:t/>
            </a:r>
            <a:br>
              <a:rPr lang="sl-SI" dirty="0"/>
            </a:br>
            <a:endParaRPr lang="sl-SI" dirty="0" smtClean="0">
              <a:solidFill>
                <a:schemeClr val="bg1"/>
              </a:solidFill>
            </a:endParaRPr>
          </a:p>
        </p:txBody>
      </p:sp>
      <p:sp>
        <p:nvSpPr>
          <p:cNvPr id="2051" name="Podnaslov 2"/>
          <p:cNvSpPr>
            <a:spLocks noGrp="1"/>
          </p:cNvSpPr>
          <p:nvPr>
            <p:ph type="subTitle" idx="1"/>
          </p:nvPr>
        </p:nvSpPr>
        <p:spPr>
          <a:xfrm>
            <a:off x="1403648" y="5373216"/>
            <a:ext cx="6400800" cy="1138237"/>
          </a:xfrm>
        </p:spPr>
        <p:txBody>
          <a:bodyPr/>
          <a:lstStyle/>
          <a:p>
            <a:pPr eaLnBrk="1" hangingPunct="1"/>
            <a:endParaRPr lang="sl-SI" sz="1400" dirty="0" smtClean="0"/>
          </a:p>
          <a:p>
            <a:pPr eaLnBrk="1" hangingPunct="1"/>
            <a:endParaRPr lang="sl-SI" sz="1400" dirty="0" smtClean="0"/>
          </a:p>
          <a:p>
            <a:pPr eaLnBrk="1" hangingPunct="1"/>
            <a:endParaRPr lang="sl-SI" sz="1400" dirty="0" smtClean="0"/>
          </a:p>
          <a:p>
            <a:pPr eaLnBrk="1" hangingPunct="1"/>
            <a:r>
              <a:rPr lang="sl-SI" sz="1400" dirty="0" smtClean="0"/>
              <a:t>9</a:t>
            </a:r>
            <a:r>
              <a:rPr lang="sl-SI" sz="1400" dirty="0"/>
              <a:t>. </a:t>
            </a:r>
            <a:r>
              <a:rPr lang="sl-SI" sz="1400" dirty="0" err="1"/>
              <a:t>savjetovanje</a:t>
            </a:r>
            <a:r>
              <a:rPr lang="sl-SI" sz="1400" dirty="0"/>
              <a:t> za narodne knjižnice u </a:t>
            </a:r>
            <a:r>
              <a:rPr lang="sl-SI" sz="1400" dirty="0" err="1"/>
              <a:t>Republici</a:t>
            </a:r>
            <a:r>
              <a:rPr lang="sl-SI" sz="1400" dirty="0"/>
              <a:t> </a:t>
            </a:r>
            <a:r>
              <a:rPr lang="sl-SI" sz="1400" dirty="0" err="1" smtClean="0"/>
              <a:t>Hrvatskoj</a:t>
            </a:r>
            <a:endParaRPr lang="sl-SI" sz="1400" dirty="0" smtClean="0"/>
          </a:p>
          <a:p>
            <a:pPr eaLnBrk="1" hangingPunct="1"/>
            <a:r>
              <a:rPr lang="sl-SI" sz="1400" dirty="0" smtClean="0"/>
              <a:t>Zadar </a:t>
            </a:r>
            <a:r>
              <a:rPr lang="sl-SI" sz="1400" dirty="0"/>
              <a:t>9. – 11. </a:t>
            </a:r>
            <a:r>
              <a:rPr lang="sl-SI" sz="1400" dirty="0" smtClean="0"/>
              <a:t>10. </a:t>
            </a:r>
            <a:r>
              <a:rPr lang="sl-SI" sz="1400" dirty="0"/>
              <a:t>2013</a:t>
            </a:r>
          </a:p>
          <a:p>
            <a:pPr eaLnBrk="1" hangingPunct="1"/>
            <a:endParaRPr lang="sl-SI"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V. KNJIŽNIČNO </a:t>
            </a:r>
            <a:r>
              <a:rPr lang="sl-SI" dirty="0" smtClean="0"/>
              <a:t>OSOBLJE </a:t>
            </a:r>
            <a:endParaRPr lang="sl-SI" dirty="0"/>
          </a:p>
        </p:txBody>
      </p:sp>
      <p:sp>
        <p:nvSpPr>
          <p:cNvPr id="3" name="Ograda vsebine 2"/>
          <p:cNvSpPr>
            <a:spLocks noGrp="1"/>
          </p:cNvSpPr>
          <p:nvPr>
            <p:ph idx="1"/>
          </p:nvPr>
        </p:nvSpPr>
        <p:spPr>
          <a:xfrm>
            <a:off x="467544" y="1340768"/>
            <a:ext cx="8229600" cy="4525963"/>
          </a:xfrm>
        </p:spPr>
        <p:txBody>
          <a:bodyPr/>
          <a:lstStyle/>
          <a:p>
            <a:pPr algn="ctr"/>
            <a:r>
              <a:rPr lang="sl-SI" sz="2400" dirty="0" err="1" smtClean="0">
                <a:solidFill>
                  <a:srgbClr val="00B0F0"/>
                </a:solidFill>
              </a:rPr>
              <a:t>Stručno</a:t>
            </a:r>
            <a:r>
              <a:rPr lang="sl-SI" sz="2400" dirty="0" smtClean="0">
                <a:solidFill>
                  <a:srgbClr val="00B0F0"/>
                </a:solidFill>
              </a:rPr>
              <a:t> knjižnično </a:t>
            </a:r>
            <a:r>
              <a:rPr lang="sl-SI" sz="2400" dirty="0" err="1" smtClean="0">
                <a:solidFill>
                  <a:srgbClr val="00B0F0"/>
                </a:solidFill>
              </a:rPr>
              <a:t>osoblje</a:t>
            </a:r>
            <a:r>
              <a:rPr lang="sl-SI" sz="2400" dirty="0" smtClean="0">
                <a:solidFill>
                  <a:srgbClr val="00B0F0"/>
                </a:solidFill>
              </a:rPr>
              <a:t>: univerzitetna, visoka, viša, srednja </a:t>
            </a:r>
            <a:r>
              <a:rPr lang="sl-SI" sz="2400" dirty="0" err="1" smtClean="0">
                <a:solidFill>
                  <a:srgbClr val="00B0F0"/>
                </a:solidFill>
              </a:rPr>
              <a:t>naobrazba</a:t>
            </a:r>
            <a:r>
              <a:rPr lang="sl-SI" sz="2400" dirty="0" smtClean="0">
                <a:solidFill>
                  <a:srgbClr val="00B0F0"/>
                </a:solidFill>
              </a:rPr>
              <a:t>; </a:t>
            </a:r>
          </a:p>
          <a:p>
            <a:pPr algn="ctr"/>
            <a:r>
              <a:rPr lang="sl-SI" sz="2400" dirty="0" err="1" smtClean="0">
                <a:solidFill>
                  <a:srgbClr val="00B0F0"/>
                </a:solidFill>
              </a:rPr>
              <a:t>Uredsko</a:t>
            </a:r>
            <a:r>
              <a:rPr lang="sl-SI" sz="2400" dirty="0" smtClean="0">
                <a:solidFill>
                  <a:srgbClr val="00B0F0"/>
                </a:solidFill>
              </a:rPr>
              <a:t> </a:t>
            </a:r>
            <a:r>
              <a:rPr lang="sl-SI" sz="2400" dirty="0" err="1" smtClean="0">
                <a:solidFill>
                  <a:srgbClr val="00B0F0"/>
                </a:solidFill>
              </a:rPr>
              <a:t>tehničko</a:t>
            </a:r>
            <a:r>
              <a:rPr lang="sl-SI" sz="2400" dirty="0" smtClean="0">
                <a:solidFill>
                  <a:srgbClr val="00B0F0"/>
                </a:solidFill>
              </a:rPr>
              <a:t> i </a:t>
            </a:r>
            <a:r>
              <a:rPr lang="sl-SI" sz="2400" dirty="0" err="1" smtClean="0">
                <a:solidFill>
                  <a:srgbClr val="00B0F0"/>
                </a:solidFill>
              </a:rPr>
              <a:t>pomoćno</a:t>
            </a:r>
            <a:r>
              <a:rPr lang="sl-SI" sz="2400" dirty="0" smtClean="0">
                <a:solidFill>
                  <a:srgbClr val="00B0F0"/>
                </a:solidFill>
              </a:rPr>
              <a:t> </a:t>
            </a:r>
            <a:r>
              <a:rPr lang="sl-SI" sz="2400" dirty="0" err="1" smtClean="0">
                <a:solidFill>
                  <a:srgbClr val="00B0F0"/>
                </a:solidFill>
              </a:rPr>
              <a:t>osoblje</a:t>
            </a:r>
            <a:r>
              <a:rPr lang="sl-SI" sz="2400" dirty="0" smtClean="0">
                <a:solidFill>
                  <a:srgbClr val="00B0F0"/>
                </a:solidFill>
              </a:rPr>
              <a:t>, upravno i drugo </a:t>
            </a:r>
            <a:r>
              <a:rPr lang="sl-SI" sz="2400" dirty="0" err="1" smtClean="0">
                <a:solidFill>
                  <a:srgbClr val="00B0F0"/>
                </a:solidFill>
              </a:rPr>
              <a:t>osoblje</a:t>
            </a:r>
            <a:r>
              <a:rPr lang="sl-SI" sz="2400" dirty="0" smtClean="0">
                <a:solidFill>
                  <a:srgbClr val="00B0F0"/>
                </a:solidFill>
              </a:rPr>
              <a:t>, </a:t>
            </a:r>
          </a:p>
          <a:p>
            <a:pPr algn="ctr"/>
            <a:r>
              <a:rPr lang="sl-SI" sz="2400" dirty="0" err="1">
                <a:solidFill>
                  <a:srgbClr val="00B0F0"/>
                </a:solidFill>
              </a:rPr>
              <a:t>S</a:t>
            </a:r>
            <a:r>
              <a:rPr lang="sl-SI" sz="2400" dirty="0" err="1" smtClean="0">
                <a:solidFill>
                  <a:srgbClr val="00B0F0"/>
                </a:solidFill>
              </a:rPr>
              <a:t>tručni</a:t>
            </a:r>
            <a:r>
              <a:rPr lang="sl-SI" sz="2400" dirty="0" smtClean="0">
                <a:solidFill>
                  <a:srgbClr val="00B0F0"/>
                </a:solidFill>
              </a:rPr>
              <a:t> voditelj – direktor !</a:t>
            </a:r>
          </a:p>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676362995"/>
              </p:ext>
            </p:extLst>
          </p:nvPr>
        </p:nvGraphicFramePr>
        <p:xfrm>
          <a:off x="251520" y="3068960"/>
          <a:ext cx="8460434" cy="2880360"/>
        </p:xfrm>
        <a:graphic>
          <a:graphicData uri="http://schemas.openxmlformats.org/drawingml/2006/table">
            <a:tbl>
              <a:tblPr>
                <a:tableStyleId>{3C2FFA5D-87B4-456A-9821-1D502468CF0F}</a:tableStyleId>
              </a:tblPr>
              <a:tblGrid>
                <a:gridCol w="1656184"/>
                <a:gridCol w="1574162"/>
                <a:gridCol w="1307522"/>
                <a:gridCol w="1307522"/>
                <a:gridCol w="1307522"/>
                <a:gridCol w="1307522"/>
              </a:tblGrid>
              <a:tr h="731520">
                <a:tc>
                  <a:txBody>
                    <a:bodyPr/>
                    <a:lstStyle/>
                    <a:p>
                      <a:pPr algn="ctr" fontAlgn="t"/>
                      <a:r>
                        <a:rPr lang="sl-SI" sz="2000" u="none" strike="noStrike" dirty="0">
                          <a:effectLst/>
                        </a:rPr>
                        <a:t> </a:t>
                      </a:r>
                      <a:endParaRPr lang="sl-SI" sz="2000" b="0" i="0" u="none" strike="noStrike" dirty="0">
                        <a:effectLst/>
                        <a:latin typeface="Calibri"/>
                      </a:endParaRPr>
                    </a:p>
                  </a:txBody>
                  <a:tcPr marL="7620" marR="7620" marT="7620" marB="0"/>
                </a:tc>
                <a:tc>
                  <a:txBody>
                    <a:bodyPr/>
                    <a:lstStyle/>
                    <a:p>
                      <a:pPr algn="ctr" fontAlgn="t"/>
                      <a:r>
                        <a:rPr lang="sl-SI" sz="2000" u="none" strike="noStrike" dirty="0">
                          <a:effectLst/>
                        </a:rPr>
                        <a:t>5 </a:t>
                      </a:r>
                      <a:endParaRPr lang="sl-SI" sz="2000" u="none" strike="noStrike" dirty="0" smtClean="0">
                        <a:effectLst/>
                      </a:endParaRPr>
                    </a:p>
                    <a:p>
                      <a:pPr algn="ctr" fontAlgn="t"/>
                      <a:r>
                        <a:rPr lang="sl-SI" sz="2000" u="none" strike="noStrike" dirty="0" err="1" smtClean="0">
                          <a:effectLst/>
                        </a:rPr>
                        <a:t>Stručnog</a:t>
                      </a:r>
                      <a:r>
                        <a:rPr lang="sl-SI" sz="2000" u="none" strike="noStrike" baseline="0" dirty="0" smtClean="0">
                          <a:effectLst/>
                        </a:rPr>
                        <a:t> </a:t>
                      </a:r>
                      <a:r>
                        <a:rPr lang="sl-SI" sz="2000" u="none" strike="noStrike" baseline="0" dirty="0" err="1" smtClean="0">
                          <a:effectLst/>
                        </a:rPr>
                        <a:t>osoblja</a:t>
                      </a:r>
                      <a:endParaRPr lang="sl-SI" sz="2000" u="none" strike="noStrike" dirty="0" smtClean="0">
                        <a:effectLst/>
                      </a:endParaRPr>
                    </a:p>
                    <a:p>
                      <a:pPr algn="ctr" fontAlgn="t"/>
                      <a:r>
                        <a:rPr lang="sl-SI" sz="2000" u="none" strike="noStrike" dirty="0" smtClean="0">
                          <a:effectLst/>
                        </a:rPr>
                        <a:t>/</a:t>
                      </a:r>
                      <a:r>
                        <a:rPr lang="sl-SI" sz="2000" u="none" strike="noStrike" dirty="0">
                          <a:effectLst/>
                        </a:rPr>
                        <a:t>10.000 </a:t>
                      </a:r>
                      <a:r>
                        <a:rPr lang="sl-SI" sz="2000" u="none" strike="noStrike" dirty="0" err="1" smtClean="0">
                          <a:effectLst/>
                        </a:rPr>
                        <a:t>stanovn</a:t>
                      </a:r>
                      <a:r>
                        <a:rPr lang="sl-SI" sz="2000" u="none" strike="noStrike" dirty="0" smtClean="0">
                          <a:effectLst/>
                        </a:rPr>
                        <a:t>.</a:t>
                      </a:r>
                      <a:endParaRPr lang="sl-SI" sz="2000" b="0" i="0" u="none" strike="noStrike" dirty="0">
                        <a:effectLst/>
                        <a:latin typeface="Calibri"/>
                      </a:endParaRPr>
                    </a:p>
                  </a:txBody>
                  <a:tcPr marL="7620" marR="7620" marT="7620" marB="0" anchor="ctr"/>
                </a:tc>
                <a:tc>
                  <a:txBody>
                    <a:bodyPr/>
                    <a:lstStyle/>
                    <a:p>
                      <a:pPr algn="ctr" fontAlgn="t"/>
                      <a:r>
                        <a:rPr lang="pt-BR" sz="2000" u="none" strike="noStrike" dirty="0">
                          <a:effectLst/>
                        </a:rPr>
                        <a:t>1 </a:t>
                      </a:r>
                      <a:endParaRPr lang="sl-SI" sz="2000" u="none" strike="noStrike" dirty="0" smtClean="0">
                        <a:effectLst/>
                      </a:endParaRPr>
                    </a:p>
                    <a:p>
                      <a:pPr algn="ctr" fontAlgn="t"/>
                      <a:r>
                        <a:rPr lang="pt-BR" sz="2000" u="none" strike="noStrike" dirty="0" smtClean="0">
                          <a:effectLst/>
                        </a:rPr>
                        <a:t>direktor </a:t>
                      </a:r>
                      <a:r>
                        <a:rPr lang="pt-BR" sz="2000" u="none" strike="noStrike" dirty="0">
                          <a:effectLst/>
                        </a:rPr>
                        <a:t>do 50.000 </a:t>
                      </a:r>
                      <a:r>
                        <a:rPr lang="sl-SI" sz="2000" u="none" strike="noStrike" dirty="0" err="1" smtClean="0">
                          <a:effectLst/>
                        </a:rPr>
                        <a:t>stanovn</a:t>
                      </a:r>
                      <a:r>
                        <a:rPr lang="sl-SI" sz="2000" u="none" strike="noStrike" dirty="0" smtClean="0">
                          <a:effectLst/>
                        </a:rPr>
                        <a:t>.</a:t>
                      </a:r>
                      <a:endParaRPr lang="pt-BR"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err="1" smtClean="0">
                          <a:effectLst/>
                        </a:rPr>
                        <a:t>pomoćni</a:t>
                      </a:r>
                      <a:r>
                        <a:rPr lang="sl-SI" sz="2000" u="none" strike="noStrike" dirty="0" smtClean="0">
                          <a:effectLst/>
                        </a:rPr>
                        <a:t> </a:t>
                      </a:r>
                      <a:r>
                        <a:rPr lang="sl-SI" sz="2000" u="none" strike="noStrike" dirty="0" err="1" smtClean="0">
                          <a:effectLst/>
                        </a:rPr>
                        <a:t>radnik</a:t>
                      </a:r>
                      <a:endParaRPr lang="sl-SI" sz="2000" u="none" strike="noStrike" dirty="0" smtClean="0">
                        <a:effectLst/>
                      </a:endParaRPr>
                    </a:p>
                    <a:p>
                      <a:pPr algn="ctr" fontAlgn="t"/>
                      <a:r>
                        <a:rPr lang="sl-SI" sz="2000" u="none" strike="noStrike" dirty="0" smtClean="0">
                          <a:effectLst/>
                        </a:rPr>
                        <a:t>/</a:t>
                      </a:r>
                      <a:r>
                        <a:rPr lang="sl-SI" sz="2000" u="none" strike="noStrike" dirty="0">
                          <a:effectLst/>
                        </a:rPr>
                        <a:t>10.000 </a:t>
                      </a:r>
                      <a:r>
                        <a:rPr lang="sl-SI" sz="2000" u="none" strike="noStrike" dirty="0" smtClean="0">
                          <a:effectLst/>
                        </a:rPr>
                        <a:t>stanov. </a:t>
                      </a:r>
                      <a:endParaRPr lang="sl-SI"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smtClean="0">
                          <a:effectLst/>
                        </a:rPr>
                        <a:t>za administrativne, računovodske</a:t>
                      </a:r>
                      <a:r>
                        <a:rPr lang="sl-SI" sz="2000" u="none" strike="noStrike" baseline="0" dirty="0" smtClean="0">
                          <a:effectLst/>
                        </a:rPr>
                        <a:t> </a:t>
                      </a:r>
                      <a:r>
                        <a:rPr lang="sl-SI" sz="2000" u="none" strike="noStrike" baseline="0" dirty="0" err="1" smtClean="0">
                          <a:effectLst/>
                        </a:rPr>
                        <a:t>poslove</a:t>
                      </a:r>
                      <a:endParaRPr lang="sl-SI" sz="2000" u="none" strike="noStrike" dirty="0" smtClean="0">
                        <a:effectLst/>
                      </a:endParaRPr>
                    </a:p>
                    <a:p>
                      <a:pPr algn="ctr" fontAlgn="t"/>
                      <a:r>
                        <a:rPr lang="sl-SI" sz="2000" u="none" strike="noStrike" dirty="0" smtClean="0">
                          <a:effectLst/>
                        </a:rPr>
                        <a:t>/</a:t>
                      </a:r>
                      <a:r>
                        <a:rPr lang="sl-SI" sz="2000" u="none" strike="noStrike" dirty="0">
                          <a:effectLst/>
                        </a:rPr>
                        <a:t>10.000 </a:t>
                      </a:r>
                      <a:r>
                        <a:rPr lang="sl-SI" sz="2000" u="none" strike="noStrike" dirty="0" err="1" smtClean="0">
                          <a:effectLst/>
                        </a:rPr>
                        <a:t>stanovn</a:t>
                      </a:r>
                      <a:r>
                        <a:rPr lang="sl-SI" sz="2000" u="none" strike="noStrike" dirty="0" smtClean="0">
                          <a:effectLst/>
                        </a:rPr>
                        <a:t>.</a:t>
                      </a:r>
                      <a:endParaRPr lang="sl-SI"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err="1" smtClean="0">
                          <a:effectLst/>
                        </a:rPr>
                        <a:t>stručnik</a:t>
                      </a:r>
                      <a:r>
                        <a:rPr lang="sl-SI" sz="2000" u="none" strike="noStrike" dirty="0" smtClean="0">
                          <a:effectLst/>
                        </a:rPr>
                        <a:t> za</a:t>
                      </a:r>
                      <a:r>
                        <a:rPr lang="sl-SI" sz="2000" u="none" strike="noStrike" baseline="0" dirty="0" smtClean="0">
                          <a:effectLst/>
                        </a:rPr>
                        <a:t> razvoj računalnih </a:t>
                      </a:r>
                      <a:r>
                        <a:rPr lang="sl-SI" sz="2000" u="none" strike="noStrike" baseline="0" dirty="0" err="1" smtClean="0">
                          <a:effectLst/>
                        </a:rPr>
                        <a:t>sustava</a:t>
                      </a:r>
                      <a:r>
                        <a:rPr lang="sl-SI" sz="2000" u="none" strike="noStrike" dirty="0" smtClean="0">
                          <a:effectLst/>
                        </a:rPr>
                        <a:t> </a:t>
                      </a:r>
                      <a:r>
                        <a:rPr lang="sl-SI" sz="2000" u="none" strike="noStrike" dirty="0">
                          <a:effectLst/>
                        </a:rPr>
                        <a:t>/40 PC</a:t>
                      </a:r>
                      <a:endParaRPr lang="sl-SI" sz="2000" b="0" i="0" u="none" strike="noStrike" dirty="0">
                        <a:effectLst/>
                        <a:latin typeface="Calibri"/>
                      </a:endParaRPr>
                    </a:p>
                  </a:txBody>
                  <a:tcPr marL="7620" marR="7620" marT="7620" marB="0" anchor="ctr"/>
                </a:tc>
              </a:tr>
              <a:tr h="182880">
                <a:tc>
                  <a:txBody>
                    <a:bodyPr/>
                    <a:lstStyle/>
                    <a:p>
                      <a:pPr algn="l" fontAlgn="t"/>
                      <a:r>
                        <a:rPr lang="sl-SI" sz="2400" b="1" u="none" strike="noStrike" dirty="0">
                          <a:solidFill>
                            <a:srgbClr val="00B0F0"/>
                          </a:solidFill>
                          <a:effectLst/>
                        </a:rPr>
                        <a:t>Slovenija </a:t>
                      </a:r>
                      <a:endParaRPr lang="sl-SI" sz="2400" b="1" u="none" strike="noStrike" dirty="0" smtClean="0">
                        <a:solidFill>
                          <a:srgbClr val="00B0F0"/>
                        </a:solidFill>
                        <a:effectLst/>
                      </a:endParaRPr>
                    </a:p>
                    <a:p>
                      <a:pPr algn="l" fontAlgn="t"/>
                      <a:r>
                        <a:rPr lang="sl-SI" sz="2400" b="1" u="none" strike="noStrike" dirty="0" smtClean="0">
                          <a:solidFill>
                            <a:srgbClr val="00B0F0"/>
                          </a:solidFill>
                          <a:effectLst/>
                        </a:rPr>
                        <a:t>31. 12. 2012</a:t>
                      </a:r>
                      <a:endParaRPr lang="sl-SI" sz="2400" b="1" i="0" u="none" strike="noStrike" dirty="0">
                        <a:solidFill>
                          <a:srgbClr val="00B0F0"/>
                        </a:solidFill>
                        <a:effectLst/>
                        <a:latin typeface="Calibri"/>
                      </a:endParaRPr>
                    </a:p>
                  </a:txBody>
                  <a:tcPr marL="7620" marR="7620" marT="7620" marB="0"/>
                </a:tc>
                <a:tc gridSpan="5">
                  <a:txBody>
                    <a:bodyPr/>
                    <a:lstStyle/>
                    <a:p>
                      <a:pPr algn="ctr" fontAlgn="ctr"/>
                      <a:r>
                        <a:rPr lang="pl-PL" sz="2400" b="1" u="none" strike="noStrike" dirty="0" smtClean="0">
                          <a:solidFill>
                            <a:srgbClr val="00B0F0"/>
                          </a:solidFill>
                          <a:effectLst/>
                        </a:rPr>
                        <a:t>5,8 </a:t>
                      </a:r>
                      <a:r>
                        <a:rPr lang="pl-PL" sz="2400" b="1" u="none" strike="noStrike" dirty="0">
                          <a:solidFill>
                            <a:srgbClr val="00B0F0"/>
                          </a:solidFill>
                          <a:effectLst/>
                        </a:rPr>
                        <a:t>EPZ </a:t>
                      </a:r>
                      <a:r>
                        <a:rPr lang="pl-PL" sz="2400" b="1" u="none" strike="noStrike" dirty="0" smtClean="0">
                          <a:solidFill>
                            <a:srgbClr val="00B0F0"/>
                          </a:solidFill>
                          <a:effectLst/>
                        </a:rPr>
                        <a:t>svega osoblja</a:t>
                      </a:r>
                      <a:r>
                        <a:rPr lang="pl-PL" sz="2400" b="1" u="none" strike="noStrike" baseline="0" dirty="0" smtClean="0">
                          <a:solidFill>
                            <a:srgbClr val="00B0F0"/>
                          </a:solidFill>
                          <a:effectLst/>
                        </a:rPr>
                        <a:t> na</a:t>
                      </a:r>
                      <a:r>
                        <a:rPr lang="pl-PL" sz="2400" b="1" u="none" strike="noStrike" dirty="0" smtClean="0">
                          <a:solidFill>
                            <a:srgbClr val="00B0F0"/>
                          </a:solidFill>
                          <a:effectLst/>
                        </a:rPr>
                        <a:t> 10.000 </a:t>
                      </a:r>
                      <a:r>
                        <a:rPr lang="pl-PL" sz="2400" b="1" u="none" strike="noStrike" dirty="0">
                          <a:solidFill>
                            <a:srgbClr val="00B0F0"/>
                          </a:solidFill>
                          <a:effectLst/>
                        </a:rPr>
                        <a:t>potencialnih </a:t>
                      </a:r>
                      <a:r>
                        <a:rPr lang="pl-PL" sz="2400" b="1" u="none" strike="noStrike" dirty="0" smtClean="0">
                          <a:solidFill>
                            <a:srgbClr val="00B0F0"/>
                          </a:solidFill>
                          <a:effectLst/>
                        </a:rPr>
                        <a:t>koristnika</a:t>
                      </a:r>
                      <a:endParaRPr lang="pl-PL" sz="2400" b="1" i="0" u="none" strike="noStrike" dirty="0">
                        <a:solidFill>
                          <a:srgbClr val="00B0F0"/>
                        </a:solidFill>
                        <a:effectLst/>
                        <a:latin typeface="Calibri"/>
                      </a:endParaRPr>
                    </a:p>
                  </a:txBody>
                  <a:tcPr marL="7620" marR="7620" marT="7620" marB="0" anchor="ct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bl>
          </a:graphicData>
        </a:graphic>
      </p:graphicFrame>
      <p:sp>
        <p:nvSpPr>
          <p:cNvPr id="5" name="Ograda datuma 4"/>
          <p:cNvSpPr>
            <a:spLocks noGrp="1"/>
          </p:cNvSpPr>
          <p:nvPr>
            <p:ph type="dt" sz="half" idx="10"/>
          </p:nvPr>
        </p:nvSpPr>
        <p:spPr/>
        <p:txBody>
          <a:bodyPr/>
          <a:lstStyle/>
          <a:p>
            <a:pPr>
              <a:defRPr/>
            </a:pPr>
            <a:fld id="{9C028927-7068-4386-AFC2-3E0CB952528D}"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10</a:t>
            </a:fld>
            <a:endParaRPr lang="sl-SI"/>
          </a:p>
        </p:txBody>
      </p:sp>
    </p:spTree>
    <p:extLst>
      <p:ext uri="{BB962C8B-B14F-4D97-AF65-F5344CB8AC3E}">
        <p14:creationId xmlns:p14="http://schemas.microsoft.com/office/powerpoint/2010/main" val="3394006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a:t>
            </a:r>
            <a:r>
              <a:rPr lang="it-IT" dirty="0" smtClean="0"/>
              <a:t>PROSTOR I OPREMA</a:t>
            </a:r>
            <a:r>
              <a:rPr lang="sl-SI" dirty="0" smtClean="0"/>
              <a:t> NARODNE KNJIŽNICE</a:t>
            </a:r>
            <a:r>
              <a:rPr lang="it-IT" dirty="0" smtClean="0"/>
              <a:t> </a:t>
            </a:r>
            <a:endParaRPr lang="sl-SI" dirty="0"/>
          </a:p>
        </p:txBody>
      </p:sp>
      <p:sp>
        <p:nvSpPr>
          <p:cNvPr id="3" name="Ograda vsebine 2"/>
          <p:cNvSpPr>
            <a:spLocks noGrp="1"/>
          </p:cNvSpPr>
          <p:nvPr>
            <p:ph idx="1"/>
          </p:nvPr>
        </p:nvSpPr>
        <p:spPr/>
        <p:txBody>
          <a:bodyPr/>
          <a:lstStyle/>
          <a:p>
            <a:pPr marL="0" indent="0" algn="ctr">
              <a:buNone/>
            </a:pPr>
            <a:r>
              <a:rPr lang="sl-SI" sz="2800" dirty="0" smtClean="0">
                <a:solidFill>
                  <a:srgbClr val="00B0F0"/>
                </a:solidFill>
              </a:rPr>
              <a:t>površina, </a:t>
            </a:r>
            <a:r>
              <a:rPr lang="sl-SI" sz="2800" dirty="0">
                <a:solidFill>
                  <a:srgbClr val="00B0F0"/>
                </a:solidFill>
              </a:rPr>
              <a:t>lokacija, prostori za </a:t>
            </a:r>
            <a:r>
              <a:rPr lang="sl-SI" sz="2800" dirty="0" smtClean="0">
                <a:solidFill>
                  <a:srgbClr val="00B0F0"/>
                </a:solidFill>
              </a:rPr>
              <a:t>koristnike, </a:t>
            </a:r>
            <a:r>
              <a:rPr lang="sl-SI" sz="2800" dirty="0">
                <a:solidFill>
                  <a:srgbClr val="00B0F0"/>
                </a:solidFill>
              </a:rPr>
              <a:t>za </a:t>
            </a:r>
            <a:r>
              <a:rPr lang="sl-SI" sz="2800" dirty="0" err="1" smtClean="0">
                <a:solidFill>
                  <a:srgbClr val="00B0F0"/>
                </a:solidFill>
              </a:rPr>
              <a:t>posudbu</a:t>
            </a:r>
            <a:r>
              <a:rPr lang="sl-SI" sz="2800" dirty="0" smtClean="0">
                <a:solidFill>
                  <a:srgbClr val="00B0F0"/>
                </a:solidFill>
              </a:rPr>
              <a:t>, </a:t>
            </a:r>
            <a:r>
              <a:rPr lang="sl-SI" sz="2800" dirty="0" err="1">
                <a:solidFill>
                  <a:srgbClr val="00B0F0"/>
                </a:solidFill>
              </a:rPr>
              <a:t>korištenjem</a:t>
            </a:r>
            <a:r>
              <a:rPr lang="sl-SI" sz="2800" dirty="0">
                <a:solidFill>
                  <a:srgbClr val="00B0F0"/>
                </a:solidFill>
              </a:rPr>
              <a:t> knjižničnih </a:t>
            </a:r>
            <a:r>
              <a:rPr lang="sl-SI" sz="2800" dirty="0" smtClean="0">
                <a:solidFill>
                  <a:srgbClr val="00B0F0"/>
                </a:solidFill>
              </a:rPr>
              <a:t>uslug i informacija, za </a:t>
            </a:r>
            <a:r>
              <a:rPr lang="sl-SI" sz="2800" dirty="0" err="1" smtClean="0">
                <a:solidFill>
                  <a:srgbClr val="00B0F0"/>
                </a:solidFill>
              </a:rPr>
              <a:t>informativnu</a:t>
            </a:r>
            <a:r>
              <a:rPr lang="sl-SI" sz="2800" dirty="0" smtClean="0">
                <a:solidFill>
                  <a:srgbClr val="00B0F0"/>
                </a:solidFill>
              </a:rPr>
              <a:t> </a:t>
            </a:r>
            <a:r>
              <a:rPr lang="sl-SI" sz="2800" dirty="0" err="1" smtClean="0">
                <a:solidFill>
                  <a:srgbClr val="00B0F0"/>
                </a:solidFill>
              </a:rPr>
              <a:t>službu</a:t>
            </a:r>
            <a:r>
              <a:rPr lang="sl-SI" sz="2800" dirty="0" smtClean="0">
                <a:solidFill>
                  <a:srgbClr val="00B0F0"/>
                </a:solidFill>
              </a:rPr>
              <a:t>, bibliobus</a:t>
            </a:r>
            <a:r>
              <a:rPr lang="sl-SI" sz="2800" dirty="0">
                <a:solidFill>
                  <a:srgbClr val="00B0F0"/>
                </a:solidFill>
              </a:rPr>
              <a:t>, oprema, </a:t>
            </a:r>
            <a:r>
              <a:rPr lang="sl-SI" sz="2800" dirty="0" err="1" smtClean="0">
                <a:solidFill>
                  <a:srgbClr val="00B0F0"/>
                </a:solidFill>
              </a:rPr>
              <a:t>tehnička</a:t>
            </a:r>
            <a:r>
              <a:rPr lang="sl-SI" sz="2800" dirty="0" smtClean="0">
                <a:solidFill>
                  <a:srgbClr val="00B0F0"/>
                </a:solidFill>
              </a:rPr>
              <a:t> oprema</a:t>
            </a:r>
          </a:p>
          <a:p>
            <a:pPr marL="0" indent="0" algn="ctr">
              <a:buNone/>
            </a:pPr>
            <a:endParaRPr lang="sl-SI" sz="2800" dirty="0">
              <a:solidFill>
                <a:srgbClr val="00B0F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1890632254"/>
              </p:ext>
            </p:extLst>
          </p:nvPr>
        </p:nvGraphicFramePr>
        <p:xfrm>
          <a:off x="467544" y="3212976"/>
          <a:ext cx="8280922" cy="3233920"/>
        </p:xfrm>
        <a:graphic>
          <a:graphicData uri="http://schemas.openxmlformats.org/drawingml/2006/table">
            <a:tbl>
              <a:tblPr>
                <a:tableStyleId>{3C2FFA5D-87B4-456A-9821-1D502468CF0F}</a:tableStyleId>
              </a:tblPr>
              <a:tblGrid>
                <a:gridCol w="1882027"/>
                <a:gridCol w="1279779"/>
                <a:gridCol w="1279779"/>
                <a:gridCol w="1279779"/>
                <a:gridCol w="1279779"/>
                <a:gridCol w="1279779"/>
              </a:tblGrid>
              <a:tr h="665980">
                <a:tc>
                  <a:txBody>
                    <a:bodyPr/>
                    <a:lstStyle/>
                    <a:p>
                      <a:pPr algn="l" fontAlgn="b"/>
                      <a:endParaRPr lang="sl-SI" sz="2400" b="0" i="0" u="none" strike="noStrike" dirty="0">
                        <a:effectLst/>
                        <a:latin typeface="Calibri"/>
                      </a:endParaRPr>
                    </a:p>
                  </a:txBody>
                  <a:tcPr marL="7620" marR="7620" marT="7620" marB="0" anchor="b"/>
                </a:tc>
                <a:tc>
                  <a:txBody>
                    <a:bodyPr/>
                    <a:lstStyle/>
                    <a:p>
                      <a:pPr algn="ctr" fontAlgn="b"/>
                      <a:r>
                        <a:rPr lang="sl-SI" sz="2400" u="none" strike="noStrike" dirty="0">
                          <a:effectLst/>
                        </a:rPr>
                        <a:t>(min. 12)</a:t>
                      </a:r>
                      <a:endParaRPr lang="sl-SI" sz="2400" b="0" i="1" u="none" strike="noStrike" dirty="0">
                        <a:solidFill>
                          <a:srgbClr val="003300"/>
                        </a:solidFill>
                        <a:effectLst/>
                        <a:latin typeface="Calibri"/>
                      </a:endParaRPr>
                    </a:p>
                  </a:txBody>
                  <a:tcPr marL="7620" marR="7620" marT="7620" marB="0" anchor="b"/>
                </a:tc>
                <a:tc>
                  <a:txBody>
                    <a:bodyPr/>
                    <a:lstStyle/>
                    <a:p>
                      <a:pPr algn="ctr" fontAlgn="b"/>
                      <a:endParaRPr lang="sl-SI" sz="2400" b="1" i="0" u="none" strike="noStrike">
                        <a:solidFill>
                          <a:srgbClr val="FF6600"/>
                        </a:solidFill>
                        <a:effectLst/>
                        <a:latin typeface="Calibri"/>
                      </a:endParaRPr>
                    </a:p>
                  </a:txBody>
                  <a:tcPr marL="7620" marR="7620" marT="7620" marB="0" anchor="b"/>
                </a:tc>
                <a:tc>
                  <a:txBody>
                    <a:bodyPr/>
                    <a:lstStyle/>
                    <a:p>
                      <a:pPr algn="ctr" fontAlgn="b"/>
                      <a:r>
                        <a:rPr lang="sl-SI" sz="2400" u="none" strike="noStrike">
                          <a:effectLst/>
                        </a:rPr>
                        <a:t>(min. 2)</a:t>
                      </a:r>
                      <a:endParaRPr lang="sl-SI" sz="2400" b="0" i="1" u="none" strike="noStrike">
                        <a:solidFill>
                          <a:srgbClr val="003300"/>
                        </a:solidFill>
                        <a:effectLst/>
                        <a:latin typeface="Calibri"/>
                      </a:endParaRPr>
                    </a:p>
                  </a:txBody>
                  <a:tcPr marL="7620" marR="7620" marT="7620" marB="0" anchor="b"/>
                </a:tc>
                <a:tc>
                  <a:txBody>
                    <a:bodyPr/>
                    <a:lstStyle/>
                    <a:p>
                      <a:pPr algn="ctr" fontAlgn="b"/>
                      <a:r>
                        <a:rPr lang="sl-SI" sz="2400" u="none" strike="noStrike">
                          <a:effectLst/>
                        </a:rPr>
                        <a:t>(min. 2)</a:t>
                      </a:r>
                      <a:endParaRPr lang="sl-SI" sz="2400" b="0" i="1" u="none" strike="noStrike">
                        <a:solidFill>
                          <a:srgbClr val="003300"/>
                        </a:solidFill>
                        <a:effectLst/>
                        <a:latin typeface="Calibri"/>
                      </a:endParaRPr>
                    </a:p>
                  </a:txBody>
                  <a:tcPr marL="7620" marR="7620" marT="7620" marB="0" anchor="b"/>
                </a:tc>
                <a:tc>
                  <a:txBody>
                    <a:bodyPr/>
                    <a:lstStyle/>
                    <a:p>
                      <a:pPr algn="ctr" fontAlgn="b"/>
                      <a:r>
                        <a:rPr lang="sl-SI" sz="2400" u="none" strike="noStrike">
                          <a:effectLst/>
                        </a:rPr>
                        <a:t>(min. 4)</a:t>
                      </a:r>
                      <a:endParaRPr lang="sl-SI" sz="2400" b="0" i="1" u="none" strike="noStrike">
                        <a:solidFill>
                          <a:srgbClr val="003300"/>
                        </a:solidFill>
                        <a:effectLst/>
                        <a:latin typeface="Calibri"/>
                      </a:endParaRPr>
                    </a:p>
                  </a:txBody>
                  <a:tcPr marL="7620" marR="7620" marT="7620" marB="0" anchor="b"/>
                </a:tc>
              </a:tr>
              <a:tr h="1926308">
                <a:tc>
                  <a:txBody>
                    <a:bodyPr/>
                    <a:lstStyle/>
                    <a:p>
                      <a:pPr algn="ctr" fontAlgn="t"/>
                      <a:r>
                        <a:rPr lang="pl-PL" sz="2400" u="none" strike="noStrike" dirty="0">
                          <a:effectLst/>
                        </a:rPr>
                        <a:t>3 </a:t>
                      </a:r>
                      <a:r>
                        <a:rPr lang="pl-PL" sz="2400" u="none" strike="noStrike" dirty="0" smtClean="0">
                          <a:effectLst/>
                        </a:rPr>
                        <a:t>sjedala </a:t>
                      </a:r>
                      <a:r>
                        <a:rPr lang="pl-PL" sz="2400" u="none" strike="noStrike" dirty="0">
                          <a:effectLst/>
                        </a:rPr>
                        <a:t>za </a:t>
                      </a:r>
                      <a:r>
                        <a:rPr lang="pl-PL" sz="2400" u="none" strike="noStrike" dirty="0" smtClean="0">
                          <a:effectLst/>
                        </a:rPr>
                        <a:t>upotrebu građe/1000 stanov.</a:t>
                      </a:r>
                      <a:endParaRPr lang="pl-PL" sz="2400" b="0" i="0" u="none" strike="noStrike" dirty="0">
                        <a:effectLst/>
                        <a:latin typeface="Calibri"/>
                      </a:endParaRPr>
                    </a:p>
                  </a:txBody>
                  <a:tcPr marL="7620" marR="7620" marT="7620" marB="0"/>
                </a:tc>
                <a:tc>
                  <a:txBody>
                    <a:bodyPr/>
                    <a:lstStyle/>
                    <a:p>
                      <a:pPr algn="ctr" fontAlgn="t"/>
                      <a:r>
                        <a:rPr lang="pl-PL" sz="2400" u="none" strike="noStrike" dirty="0">
                          <a:effectLst/>
                        </a:rPr>
                        <a:t>10% </a:t>
                      </a:r>
                      <a:r>
                        <a:rPr lang="pl-PL" sz="2400" u="none" strike="noStrike" dirty="0" smtClean="0">
                          <a:effectLst/>
                        </a:rPr>
                        <a:t>skladište građe </a:t>
                      </a:r>
                      <a:r>
                        <a:rPr lang="pl-PL" sz="2400" u="none" strike="noStrike" dirty="0">
                          <a:effectLst/>
                        </a:rPr>
                        <a:t>(m2)</a:t>
                      </a:r>
                      <a:endParaRPr lang="pl-PL" sz="2400" b="0" i="0" u="none" strike="noStrike" dirty="0">
                        <a:effectLst/>
                        <a:latin typeface="Calibri"/>
                      </a:endParaRPr>
                    </a:p>
                  </a:txBody>
                  <a:tcPr marL="7620" marR="7620" marT="7620" marB="0"/>
                </a:tc>
                <a:tc>
                  <a:txBody>
                    <a:bodyPr/>
                    <a:lstStyle/>
                    <a:p>
                      <a:pPr algn="ctr" fontAlgn="t"/>
                      <a:r>
                        <a:rPr lang="it-IT" sz="2400" u="none" strike="noStrike" dirty="0">
                          <a:effectLst/>
                        </a:rPr>
                        <a:t>0,5 </a:t>
                      </a:r>
                      <a:r>
                        <a:rPr lang="sl-SI" sz="2400" u="none" strike="noStrike" dirty="0" err="1" smtClean="0">
                          <a:effectLst/>
                        </a:rPr>
                        <a:t>sjedala</a:t>
                      </a:r>
                      <a:r>
                        <a:rPr lang="it-IT" sz="2400" u="none" strike="noStrike" dirty="0" smtClean="0">
                          <a:effectLst/>
                        </a:rPr>
                        <a:t> </a:t>
                      </a:r>
                      <a:r>
                        <a:rPr lang="sl-SI" sz="2400" u="none" strike="noStrike" dirty="0" err="1" smtClean="0">
                          <a:effectLst/>
                        </a:rPr>
                        <a:t>muzička</a:t>
                      </a:r>
                      <a:r>
                        <a:rPr lang="it-IT" sz="2400" u="none" strike="noStrike" dirty="0" smtClean="0">
                          <a:effectLst/>
                        </a:rPr>
                        <a:t> </a:t>
                      </a:r>
                      <a:r>
                        <a:rPr lang="it-IT" sz="2400" u="none" strike="noStrike" dirty="0" err="1" smtClean="0">
                          <a:effectLst/>
                        </a:rPr>
                        <a:t>gra</a:t>
                      </a:r>
                      <a:r>
                        <a:rPr lang="sl-SI" sz="2400" u="none" strike="noStrike" dirty="0" err="1" smtClean="0">
                          <a:effectLst/>
                        </a:rPr>
                        <a:t>đa</a:t>
                      </a:r>
                      <a:endParaRPr lang="sl-SI" sz="2400" u="none" strike="noStrike" dirty="0" smtClean="0">
                        <a:effectLst/>
                      </a:endParaRPr>
                    </a:p>
                    <a:p>
                      <a:pPr algn="ctr" fontAlgn="t"/>
                      <a:r>
                        <a:rPr lang="it-IT" sz="2400" u="none" strike="noStrike" dirty="0" smtClean="0">
                          <a:effectLst/>
                        </a:rPr>
                        <a:t>/1</a:t>
                      </a:r>
                      <a:r>
                        <a:rPr lang="sl-SI" sz="2400" u="none" strike="noStrike" dirty="0" smtClean="0">
                          <a:effectLst/>
                        </a:rPr>
                        <a:t>.</a:t>
                      </a:r>
                      <a:r>
                        <a:rPr lang="it-IT" sz="2400" u="none" strike="noStrike" dirty="0" smtClean="0">
                          <a:effectLst/>
                        </a:rPr>
                        <a:t>000 </a:t>
                      </a:r>
                      <a:r>
                        <a:rPr lang="sl-SI" sz="2400" u="none" strike="noStrike" dirty="0" smtClean="0">
                          <a:effectLst/>
                        </a:rPr>
                        <a:t>stanov.</a:t>
                      </a:r>
                      <a:endParaRPr lang="it-IT" sz="2400" b="0" i="0" u="none" strike="noStrike" dirty="0">
                        <a:effectLst/>
                        <a:latin typeface="Calibri"/>
                      </a:endParaRPr>
                    </a:p>
                  </a:txBody>
                  <a:tcPr marL="7620" marR="7620" marT="7620" marB="0"/>
                </a:tc>
                <a:tc>
                  <a:txBody>
                    <a:bodyPr/>
                    <a:lstStyle/>
                    <a:p>
                      <a:pPr algn="ctr" fontAlgn="t"/>
                      <a:r>
                        <a:rPr lang="sl-SI" sz="2400" u="none" strike="noStrike" dirty="0">
                          <a:effectLst/>
                        </a:rPr>
                        <a:t>0,5 </a:t>
                      </a:r>
                      <a:r>
                        <a:rPr lang="sl-SI" sz="2400" u="none" strike="noStrike" dirty="0" err="1" smtClean="0">
                          <a:effectLst/>
                        </a:rPr>
                        <a:t>sjedala</a:t>
                      </a:r>
                      <a:r>
                        <a:rPr lang="sl-SI" sz="2400" u="none" strike="noStrike" dirty="0" smtClean="0">
                          <a:effectLst/>
                        </a:rPr>
                        <a:t>  </a:t>
                      </a:r>
                      <a:r>
                        <a:rPr lang="sl-SI" sz="2400" u="none" strike="noStrike" dirty="0">
                          <a:effectLst/>
                        </a:rPr>
                        <a:t>video </a:t>
                      </a:r>
                      <a:r>
                        <a:rPr lang="sl-SI" sz="2400" u="none" strike="noStrike" dirty="0" err="1" smtClean="0">
                          <a:effectLst/>
                        </a:rPr>
                        <a:t>građa</a:t>
                      </a:r>
                      <a:r>
                        <a:rPr lang="sl-SI" sz="2400" u="none" strike="noStrike" dirty="0" smtClean="0">
                          <a:effectLst/>
                        </a:rPr>
                        <a:t>/</a:t>
                      </a:r>
                    </a:p>
                    <a:p>
                      <a:pPr algn="ctr" fontAlgn="t"/>
                      <a:r>
                        <a:rPr lang="sl-SI" sz="2400" u="none" strike="noStrike" dirty="0" smtClean="0">
                          <a:effectLst/>
                        </a:rPr>
                        <a:t>1.000 stanov.</a:t>
                      </a:r>
                      <a:endParaRPr lang="it-IT" sz="2400" b="0" i="0" u="none" strike="noStrike" dirty="0">
                        <a:effectLst/>
                        <a:latin typeface="+mn-lt"/>
                      </a:endParaRPr>
                    </a:p>
                  </a:txBody>
                  <a:tcPr marL="7620" marR="7620" marT="7620" marB="0"/>
                </a:tc>
                <a:tc>
                  <a:txBody>
                    <a:bodyPr/>
                    <a:lstStyle/>
                    <a:p>
                      <a:pPr algn="ctr" fontAlgn="t"/>
                      <a:r>
                        <a:rPr lang="sl-SI" sz="2400" u="none" strike="noStrike" dirty="0">
                          <a:effectLst/>
                        </a:rPr>
                        <a:t>1 </a:t>
                      </a:r>
                      <a:r>
                        <a:rPr lang="sl-SI" sz="2400" u="none" strike="noStrike" dirty="0" err="1">
                          <a:effectLst/>
                        </a:rPr>
                        <a:t>rač</a:t>
                      </a:r>
                      <a:r>
                        <a:rPr lang="sl-SI" sz="2400" u="none" strike="noStrike" dirty="0">
                          <a:effectLst/>
                        </a:rPr>
                        <a:t>. </a:t>
                      </a:r>
                      <a:r>
                        <a:rPr lang="sl-SI" sz="2400" u="none" strike="noStrike" dirty="0" err="1">
                          <a:effectLst/>
                        </a:rPr>
                        <a:t>m/1.000</a:t>
                      </a:r>
                      <a:r>
                        <a:rPr lang="sl-SI" sz="2400" u="none" strike="noStrike" dirty="0">
                          <a:effectLst/>
                        </a:rPr>
                        <a:t> </a:t>
                      </a:r>
                      <a:r>
                        <a:rPr lang="sl-SI" sz="2400" u="none" strike="noStrike" dirty="0" smtClean="0">
                          <a:effectLst/>
                        </a:rPr>
                        <a:t>stanov.</a:t>
                      </a:r>
                      <a:endParaRPr lang="it-IT" sz="2400" b="0" i="0" u="none" strike="noStrike" dirty="0">
                        <a:effectLst/>
                        <a:latin typeface="+mn-lt"/>
                      </a:endParaRPr>
                    </a:p>
                  </a:txBody>
                  <a:tcPr marL="7620" marR="7620" marT="7620" marB="0"/>
                </a:tc>
                <a:tc>
                  <a:txBody>
                    <a:bodyPr/>
                    <a:lstStyle/>
                    <a:p>
                      <a:pPr algn="ctr" fontAlgn="t"/>
                      <a:r>
                        <a:rPr lang="sl-SI" sz="2400" u="none" strike="noStrike" dirty="0">
                          <a:effectLst/>
                        </a:rPr>
                        <a:t>20 % </a:t>
                      </a:r>
                      <a:r>
                        <a:rPr lang="sl-SI" sz="2400" u="none" strike="noStrike" dirty="0" err="1" smtClean="0">
                          <a:effectLst/>
                        </a:rPr>
                        <a:t>odvojenih</a:t>
                      </a:r>
                      <a:r>
                        <a:rPr lang="sl-SI" sz="2400" u="none" strike="noStrike" dirty="0" smtClean="0">
                          <a:effectLst/>
                        </a:rPr>
                        <a:t> studijskih prostora </a:t>
                      </a:r>
                      <a:r>
                        <a:rPr lang="sl-SI" sz="2400" u="none" strike="noStrike" dirty="0" err="1" smtClean="0">
                          <a:effectLst/>
                        </a:rPr>
                        <a:t>unutar</a:t>
                      </a:r>
                      <a:r>
                        <a:rPr lang="sl-SI" sz="2400" u="none" strike="noStrike" dirty="0" smtClean="0">
                          <a:effectLst/>
                        </a:rPr>
                        <a:t> </a:t>
                      </a:r>
                      <a:r>
                        <a:rPr lang="sl-SI" sz="2400" u="none" strike="noStrike" dirty="0" err="1" smtClean="0">
                          <a:effectLst/>
                        </a:rPr>
                        <a:t>cjelokup</a:t>
                      </a:r>
                      <a:r>
                        <a:rPr lang="sl-SI" sz="2400" u="none" strike="noStrike" dirty="0" smtClean="0">
                          <a:effectLst/>
                        </a:rPr>
                        <a:t>. </a:t>
                      </a:r>
                      <a:r>
                        <a:rPr lang="sl-SI" sz="2400" u="none" strike="noStrike" dirty="0" err="1" smtClean="0">
                          <a:effectLst/>
                        </a:rPr>
                        <a:t>površ</a:t>
                      </a:r>
                      <a:r>
                        <a:rPr lang="sl-SI" sz="2400" u="none" strike="noStrike" dirty="0" smtClean="0">
                          <a:effectLst/>
                        </a:rPr>
                        <a:t>.</a:t>
                      </a:r>
                      <a:endParaRPr lang="sl-SI" sz="2400" b="0" i="0" u="none" strike="noStrike" dirty="0">
                        <a:effectLst/>
                        <a:latin typeface="Calibri"/>
                      </a:endParaRPr>
                    </a:p>
                  </a:txBody>
                  <a:tcPr marL="7620" marR="7620" marT="7620" marB="0"/>
                </a:tc>
              </a:tr>
            </a:tbl>
          </a:graphicData>
        </a:graphic>
      </p:graphicFrame>
      <p:sp>
        <p:nvSpPr>
          <p:cNvPr id="5" name="Ograda datuma 4"/>
          <p:cNvSpPr>
            <a:spLocks noGrp="1"/>
          </p:cNvSpPr>
          <p:nvPr>
            <p:ph type="dt" sz="half" idx="10"/>
          </p:nvPr>
        </p:nvSpPr>
        <p:spPr/>
        <p:txBody>
          <a:bodyPr/>
          <a:lstStyle/>
          <a:p>
            <a:pPr>
              <a:defRPr/>
            </a:pPr>
            <a:fld id="{FF8E4BA4-5199-4411-8181-68596AD6AF9E}"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11</a:t>
            </a:fld>
            <a:endParaRPr lang="sl-SI"/>
          </a:p>
        </p:txBody>
      </p:sp>
    </p:spTree>
    <p:extLst>
      <p:ext uri="{BB962C8B-B14F-4D97-AF65-F5344CB8AC3E}">
        <p14:creationId xmlns:p14="http://schemas.microsoft.com/office/powerpoint/2010/main" val="3362202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a:t>
            </a:r>
            <a:r>
              <a:rPr lang="pl-PL" dirty="0"/>
              <a:t>PROSTOR I OPREMA NARODNE KNJIŽNICE </a:t>
            </a:r>
            <a:endParaRPr lang="sl-SI" dirty="0"/>
          </a:p>
        </p:txBody>
      </p:sp>
      <p:sp>
        <p:nvSpPr>
          <p:cNvPr id="3" name="Ograda vsebine 2"/>
          <p:cNvSpPr>
            <a:spLocks noGrp="1"/>
          </p:cNvSpPr>
          <p:nvPr>
            <p:ph idx="1"/>
          </p:nvPr>
        </p:nvSpPr>
        <p:spPr/>
        <p:txBody>
          <a:bodyPr/>
          <a:lstStyle/>
          <a:p>
            <a:pPr marL="0" indent="0">
              <a:buNone/>
            </a:pPr>
            <a:r>
              <a:rPr lang="sl-SI" sz="2400" dirty="0" smtClean="0">
                <a:solidFill>
                  <a:srgbClr val="00B0F0"/>
                </a:solidFill>
              </a:rPr>
              <a:t>Minimalna p</a:t>
            </a:r>
            <a:r>
              <a:rPr lang="it-IT" sz="2400" dirty="0" err="1" smtClean="0">
                <a:solidFill>
                  <a:srgbClr val="00B0F0"/>
                </a:solidFill>
              </a:rPr>
              <a:t>ovršina</a:t>
            </a:r>
            <a:r>
              <a:rPr lang="it-IT" sz="2400" dirty="0" smtClean="0">
                <a:solidFill>
                  <a:srgbClr val="00B0F0"/>
                </a:solidFill>
              </a:rPr>
              <a:t> </a:t>
            </a:r>
            <a:r>
              <a:rPr lang="it-IT" sz="2400" dirty="0">
                <a:solidFill>
                  <a:srgbClr val="00B0F0"/>
                </a:solidFill>
              </a:rPr>
              <a:t>za </a:t>
            </a:r>
            <a:r>
              <a:rPr lang="sl-SI" sz="2400" dirty="0" err="1" smtClean="0">
                <a:solidFill>
                  <a:srgbClr val="00B0F0"/>
                </a:solidFill>
              </a:rPr>
              <a:t>građu</a:t>
            </a:r>
            <a:r>
              <a:rPr lang="it-IT" sz="2400" dirty="0" smtClean="0">
                <a:solidFill>
                  <a:srgbClr val="00B0F0"/>
                </a:solidFill>
              </a:rPr>
              <a:t> </a:t>
            </a:r>
            <a:r>
              <a:rPr lang="sl-SI" sz="2400" dirty="0">
                <a:solidFill>
                  <a:srgbClr val="00B0F0"/>
                </a:solidFill>
              </a:rPr>
              <a:t>u</a:t>
            </a:r>
            <a:r>
              <a:rPr lang="it-IT" sz="2400" dirty="0" smtClean="0">
                <a:solidFill>
                  <a:srgbClr val="00B0F0"/>
                </a:solidFill>
              </a:rPr>
              <a:t> </a:t>
            </a:r>
            <a:r>
              <a:rPr lang="sl-SI" sz="2400" dirty="0" smtClean="0">
                <a:solidFill>
                  <a:srgbClr val="00B0F0"/>
                </a:solidFill>
              </a:rPr>
              <a:t>m</a:t>
            </a:r>
            <a:r>
              <a:rPr lang="sl-SI" sz="2400" baseline="30000" dirty="0" smtClean="0">
                <a:solidFill>
                  <a:srgbClr val="00B0F0"/>
                </a:solidFill>
              </a:rPr>
              <a:t>2</a:t>
            </a:r>
            <a:endParaRPr lang="sl-SI" sz="2400" dirty="0">
              <a:solidFill>
                <a:srgbClr val="00B0F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2445845890"/>
              </p:ext>
            </p:extLst>
          </p:nvPr>
        </p:nvGraphicFramePr>
        <p:xfrm>
          <a:off x="539552" y="1988840"/>
          <a:ext cx="7920880" cy="1836420"/>
        </p:xfrm>
        <a:graphic>
          <a:graphicData uri="http://schemas.openxmlformats.org/drawingml/2006/table">
            <a:tbl>
              <a:tblPr>
                <a:tableStyleId>{3C2FFA5D-87B4-456A-9821-1D502468CF0F}</a:tableStyleId>
              </a:tblPr>
              <a:tblGrid>
                <a:gridCol w="1512168"/>
                <a:gridCol w="1656184"/>
                <a:gridCol w="1584176"/>
                <a:gridCol w="1584176"/>
                <a:gridCol w="1584176"/>
              </a:tblGrid>
              <a:tr h="1368151">
                <a:tc>
                  <a:txBody>
                    <a:bodyPr/>
                    <a:lstStyle/>
                    <a:p>
                      <a:pPr algn="ctr" fontAlgn="b"/>
                      <a:r>
                        <a:rPr lang="sl-SI" sz="2400" u="none" strike="noStrike" dirty="0">
                          <a:effectLst/>
                        </a:rPr>
                        <a:t>20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a:t>
                      </a:r>
                      <a:r>
                        <a:rPr lang="sl-SI" sz="2400" u="none" strike="noStrike" dirty="0" smtClean="0">
                          <a:effectLst/>
                        </a:rPr>
                        <a:t>knjiga DJECA</a:t>
                      </a:r>
                      <a:endParaRPr lang="sl-SI" sz="2400" b="0" i="0" u="none" strike="noStrike" dirty="0">
                        <a:solidFill>
                          <a:srgbClr val="00B0F0"/>
                        </a:solidFill>
                        <a:effectLst/>
                        <a:latin typeface="Calibri"/>
                      </a:endParaRPr>
                    </a:p>
                  </a:txBody>
                  <a:tcPr marL="7620" marR="7620" marT="7620" marB="0" anchor="ctr"/>
                </a:tc>
                <a:tc>
                  <a:txBody>
                    <a:bodyPr/>
                    <a:lstStyle/>
                    <a:p>
                      <a:pPr algn="ctr" fontAlgn="b"/>
                      <a:r>
                        <a:rPr lang="sl-SI" sz="2400" u="none" strike="noStrike" dirty="0">
                          <a:effectLst/>
                        </a:rPr>
                        <a:t>15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a:t>
                      </a:r>
                      <a:r>
                        <a:rPr lang="sl-SI" sz="2400" u="none" strike="noStrike" dirty="0" smtClean="0">
                          <a:effectLst/>
                        </a:rPr>
                        <a:t>knjiga ODRASLI</a:t>
                      </a:r>
                      <a:endParaRPr lang="sl-SI" sz="2400" b="0" i="0" u="none" strike="noStrike" dirty="0">
                        <a:solidFill>
                          <a:srgbClr val="00B0F0"/>
                        </a:solidFill>
                        <a:effectLst/>
                        <a:latin typeface="Calibri"/>
                      </a:endParaRPr>
                    </a:p>
                  </a:txBody>
                  <a:tcPr marL="7620" marR="7620" marT="7620" marB="0" anchor="ctr"/>
                </a:tc>
                <a:tc>
                  <a:txBody>
                    <a:bodyPr/>
                    <a:lstStyle/>
                    <a:p>
                      <a:pPr algn="ctr" fontAlgn="b"/>
                      <a:r>
                        <a:rPr lang="sl-SI" sz="2400" u="none" strike="noStrike" dirty="0">
                          <a:effectLst/>
                        </a:rPr>
                        <a:t>25 m</a:t>
                      </a:r>
                      <a:r>
                        <a:rPr lang="sl-SI" sz="2400" u="none" strike="noStrike" baseline="30000" dirty="0">
                          <a:effectLst/>
                        </a:rPr>
                        <a:t>2</a:t>
                      </a:r>
                      <a:r>
                        <a:rPr lang="sl-SI" sz="2400" u="none" strike="noStrike" dirty="0">
                          <a:effectLst/>
                        </a:rPr>
                        <a:t> </a:t>
                      </a:r>
                      <a:endParaRPr lang="sl-SI" sz="2400" u="none" strike="noStrike" dirty="0" smtClean="0">
                        <a:effectLst/>
                      </a:endParaRPr>
                    </a:p>
                    <a:p>
                      <a:pPr algn="ctr" fontAlgn="b"/>
                      <a:r>
                        <a:rPr lang="sl-SI" sz="2400" u="none" strike="noStrike" dirty="0" smtClean="0">
                          <a:effectLst/>
                        </a:rPr>
                        <a:t>/</a:t>
                      </a:r>
                      <a:r>
                        <a:rPr lang="sl-SI" sz="2400" u="none" strike="noStrike" dirty="0">
                          <a:effectLst/>
                        </a:rPr>
                        <a:t>100 </a:t>
                      </a:r>
                      <a:r>
                        <a:rPr lang="sl-SI" sz="2400" u="none" strike="noStrike" dirty="0" smtClean="0">
                          <a:effectLst/>
                        </a:rPr>
                        <a:t>naslova </a:t>
                      </a:r>
                      <a:r>
                        <a:rPr lang="sl-SI" sz="2400" u="none" strike="noStrike" dirty="0">
                          <a:effectLst/>
                        </a:rPr>
                        <a:t>periodike</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a:effectLst/>
                        </a:rPr>
                        <a:t>10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a:t>
                      </a:r>
                      <a:r>
                        <a:rPr lang="sl-SI" sz="2400" u="none" strike="noStrike" dirty="0" err="1" smtClean="0">
                          <a:effectLst/>
                        </a:rPr>
                        <a:t>jedinica</a:t>
                      </a:r>
                      <a:r>
                        <a:rPr lang="sl-SI" sz="2400" u="none" strike="noStrike" dirty="0" smtClean="0">
                          <a:effectLst/>
                        </a:rPr>
                        <a:t> neknjižne</a:t>
                      </a:r>
                    </a:p>
                    <a:p>
                      <a:pPr algn="ctr" fontAlgn="b"/>
                      <a:r>
                        <a:rPr lang="sl-SI" sz="2400" b="0" i="0" u="none" strike="noStrike" dirty="0" err="1" smtClean="0">
                          <a:effectLst/>
                          <a:latin typeface="+mn-lt"/>
                        </a:rPr>
                        <a:t>građe</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err="1" smtClean="0">
                          <a:effectLst/>
                        </a:rPr>
                        <a:t>ukupna</a:t>
                      </a:r>
                      <a:r>
                        <a:rPr lang="sl-SI" sz="2400" u="none" strike="noStrike" dirty="0" smtClean="0">
                          <a:effectLst/>
                        </a:rPr>
                        <a:t> površina u </a:t>
                      </a:r>
                      <a:r>
                        <a:rPr lang="sl-SI" sz="2400" u="none" strike="noStrike" dirty="0">
                          <a:effectLst/>
                        </a:rPr>
                        <a:t>m</a:t>
                      </a:r>
                      <a:r>
                        <a:rPr lang="sl-SI" sz="2400" u="none" strike="noStrike" baseline="30000" dirty="0">
                          <a:effectLst/>
                        </a:rPr>
                        <a:t>2</a:t>
                      </a:r>
                      <a:endParaRPr lang="sl-SI" sz="2400" b="0" i="0" u="none" strike="noStrike" dirty="0">
                        <a:effectLst/>
                        <a:latin typeface="Calibri"/>
                      </a:endParaRPr>
                    </a:p>
                  </a:txBody>
                  <a:tcPr marL="7620" marR="7620" marT="7620" marB="0" anchor="ctr"/>
                </a:tc>
              </a:tr>
            </a:tbl>
          </a:graphicData>
        </a:graphic>
      </p:graphicFrame>
      <p:sp>
        <p:nvSpPr>
          <p:cNvPr id="5" name="Pravokotnik 4"/>
          <p:cNvSpPr/>
          <p:nvPr/>
        </p:nvSpPr>
        <p:spPr>
          <a:xfrm>
            <a:off x="539552" y="4127716"/>
            <a:ext cx="8352928" cy="461665"/>
          </a:xfrm>
          <a:prstGeom prst="rect">
            <a:avLst/>
          </a:prstGeom>
        </p:spPr>
        <p:txBody>
          <a:bodyPr wrap="square">
            <a:spAutoFit/>
          </a:bodyPr>
          <a:lstStyle/>
          <a:p>
            <a:r>
              <a:rPr lang="pl-PL" sz="2400" dirty="0" smtClean="0">
                <a:solidFill>
                  <a:srgbClr val="00B0F0"/>
                </a:solidFill>
                <a:latin typeface="+mn-lt"/>
              </a:rPr>
              <a:t>Potrebna površina </a:t>
            </a:r>
            <a:r>
              <a:rPr lang="pl-PL" sz="2400" dirty="0">
                <a:solidFill>
                  <a:srgbClr val="00B0F0"/>
                </a:solidFill>
                <a:latin typeface="+mn-lt"/>
              </a:rPr>
              <a:t>za </a:t>
            </a:r>
            <a:r>
              <a:rPr lang="sl-SI" sz="2400" dirty="0" err="1" smtClean="0">
                <a:solidFill>
                  <a:srgbClr val="00B0F0"/>
                </a:solidFill>
              </a:rPr>
              <a:t>korištenje</a:t>
            </a:r>
            <a:r>
              <a:rPr lang="sl-SI" sz="2400" dirty="0" smtClean="0">
                <a:solidFill>
                  <a:srgbClr val="00B0F0"/>
                </a:solidFill>
              </a:rPr>
              <a:t> </a:t>
            </a:r>
            <a:r>
              <a:rPr lang="pl-PL" sz="2400" dirty="0" smtClean="0">
                <a:solidFill>
                  <a:srgbClr val="00B0F0"/>
                </a:solidFill>
                <a:latin typeface="+mn-lt"/>
              </a:rPr>
              <a:t>građe u </a:t>
            </a:r>
            <a:r>
              <a:rPr lang="it-IT" sz="2400" dirty="0" smtClean="0">
                <a:solidFill>
                  <a:srgbClr val="00B0F0"/>
                </a:solidFill>
                <a:latin typeface="+mn-lt"/>
              </a:rPr>
              <a:t>m</a:t>
            </a:r>
            <a:r>
              <a:rPr lang="it-IT" sz="2400" baseline="30000" dirty="0" smtClean="0">
                <a:solidFill>
                  <a:srgbClr val="00B0F0"/>
                </a:solidFill>
                <a:latin typeface="+mn-lt"/>
              </a:rPr>
              <a:t>2</a:t>
            </a:r>
            <a:endParaRPr lang="sl-SI" sz="2400" baseline="30000" dirty="0">
              <a:solidFill>
                <a:srgbClr val="00B0F0"/>
              </a:solidFill>
              <a:latin typeface="+mn-lt"/>
            </a:endParaRPr>
          </a:p>
        </p:txBody>
      </p:sp>
      <p:graphicFrame>
        <p:nvGraphicFramePr>
          <p:cNvPr id="6" name="Tabela 5"/>
          <p:cNvGraphicFramePr>
            <a:graphicFrameLocks noGrp="1"/>
          </p:cNvGraphicFramePr>
          <p:nvPr>
            <p:extLst>
              <p:ext uri="{D42A27DB-BD31-4B8C-83A1-F6EECF244321}">
                <p14:modId xmlns:p14="http://schemas.microsoft.com/office/powerpoint/2010/main" val="3510581908"/>
              </p:ext>
            </p:extLst>
          </p:nvPr>
        </p:nvGraphicFramePr>
        <p:xfrm>
          <a:off x="539552" y="4589381"/>
          <a:ext cx="7992889" cy="1470660"/>
        </p:xfrm>
        <a:graphic>
          <a:graphicData uri="http://schemas.openxmlformats.org/drawingml/2006/table">
            <a:tbl>
              <a:tblPr>
                <a:tableStyleId>{3C2FFA5D-87B4-456A-9821-1D502468CF0F}</a:tableStyleId>
              </a:tblPr>
              <a:tblGrid>
                <a:gridCol w="2736304"/>
                <a:gridCol w="1994181"/>
                <a:gridCol w="1631202"/>
                <a:gridCol w="1631202"/>
              </a:tblGrid>
              <a:tr h="731520">
                <a:tc>
                  <a:txBody>
                    <a:bodyPr/>
                    <a:lstStyle/>
                    <a:p>
                      <a:pPr algn="ctr" fontAlgn="b"/>
                      <a:r>
                        <a:rPr lang="pl-PL" sz="2400" u="none" strike="noStrike" dirty="0">
                          <a:effectLst/>
                        </a:rPr>
                        <a:t>2,5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sjedalo </a:t>
                      </a:r>
                      <a:r>
                        <a:rPr lang="pl-PL" sz="2400" u="none" strike="noStrike" dirty="0">
                          <a:effectLst/>
                        </a:rPr>
                        <a:t>za </a:t>
                      </a:r>
                      <a:endParaRPr lang="pl-PL" sz="2400" u="none" strike="noStrike" dirty="0" smtClean="0">
                        <a:effectLst/>
                      </a:endParaRPr>
                    </a:p>
                    <a:p>
                      <a:pPr algn="ctr" fontAlgn="b"/>
                      <a:r>
                        <a:rPr lang="pl-PL" sz="2400" u="none" strike="noStrike" dirty="0" smtClean="0">
                          <a:effectLst/>
                        </a:rPr>
                        <a:t>upotrebu knjiga</a:t>
                      </a:r>
                      <a:endParaRPr lang="pl-PL" sz="2400" b="0" i="0" u="none" strike="noStrike" dirty="0">
                        <a:effectLst/>
                        <a:latin typeface="Calibri"/>
                      </a:endParaRPr>
                    </a:p>
                  </a:txBody>
                  <a:tcPr marL="7620" marR="7620" marT="7620" marB="0" anchor="ctr"/>
                </a:tc>
                <a:tc>
                  <a:txBody>
                    <a:bodyPr/>
                    <a:lstStyle/>
                    <a:p>
                      <a:pPr algn="ctr" fontAlgn="b"/>
                      <a:r>
                        <a:rPr lang="pl-PL" sz="2400" u="none" strike="noStrike" dirty="0">
                          <a:effectLst/>
                        </a:rPr>
                        <a:t>2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sjedalo </a:t>
                      </a:r>
                      <a:r>
                        <a:rPr lang="pl-PL" sz="2400" u="none" strike="noStrike" dirty="0">
                          <a:effectLst/>
                        </a:rPr>
                        <a:t>za </a:t>
                      </a:r>
                      <a:r>
                        <a:rPr lang="pl-PL" sz="2400" u="none" strike="noStrike" dirty="0" smtClean="0">
                          <a:effectLst/>
                        </a:rPr>
                        <a:t>upotrebu CD-ja</a:t>
                      </a:r>
                      <a:endParaRPr lang="pl-PL" sz="2400" b="0" i="0" u="none" strike="noStrike" dirty="0">
                        <a:effectLst/>
                        <a:latin typeface="Calibri"/>
                      </a:endParaRPr>
                    </a:p>
                  </a:txBody>
                  <a:tcPr marL="7620" marR="7620" marT="7620" marB="0" anchor="ctr"/>
                </a:tc>
                <a:tc>
                  <a:txBody>
                    <a:bodyPr/>
                    <a:lstStyle/>
                    <a:p>
                      <a:pPr algn="ctr" fontAlgn="b"/>
                      <a:r>
                        <a:rPr lang="sl-SI" sz="2400" u="none" strike="noStrike" dirty="0">
                          <a:effectLst/>
                        </a:rPr>
                        <a:t>4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 </a:t>
                      </a:r>
                      <a:r>
                        <a:rPr lang="sl-SI" sz="2400" u="none" strike="noStrike" dirty="0" err="1" smtClean="0">
                          <a:effectLst/>
                        </a:rPr>
                        <a:t>sjedalo</a:t>
                      </a:r>
                      <a:r>
                        <a:rPr lang="sl-SI" sz="2400" u="none" strike="noStrike" dirty="0" smtClean="0">
                          <a:effectLst/>
                        </a:rPr>
                        <a:t> </a:t>
                      </a:r>
                      <a:r>
                        <a:rPr lang="sl-SI" sz="2400" u="none" strike="noStrike" dirty="0">
                          <a:effectLst/>
                        </a:rPr>
                        <a:t>za </a:t>
                      </a:r>
                      <a:r>
                        <a:rPr lang="sl-SI" sz="2400" u="none" strike="noStrike" dirty="0" err="1" smtClean="0">
                          <a:effectLst/>
                        </a:rPr>
                        <a:t>upotrebu</a:t>
                      </a:r>
                      <a:r>
                        <a:rPr lang="sl-SI" sz="2400" u="none" strike="noStrike" dirty="0" smtClean="0">
                          <a:effectLst/>
                        </a:rPr>
                        <a:t> video</a:t>
                      </a:r>
                      <a:r>
                        <a:rPr lang="sl-SI" sz="2400" u="none" strike="noStrike" baseline="0" dirty="0" smtClean="0">
                          <a:effectLst/>
                        </a:rPr>
                        <a:t> </a:t>
                      </a:r>
                      <a:r>
                        <a:rPr lang="sl-SI" sz="2400" u="none" strike="noStrike" baseline="0" dirty="0" err="1" smtClean="0">
                          <a:effectLst/>
                        </a:rPr>
                        <a:t>građe</a:t>
                      </a:r>
                      <a:endParaRPr lang="sl-SI" sz="2400" b="0" i="0" u="none" strike="noStrike" dirty="0">
                        <a:effectLst/>
                        <a:latin typeface="Calibri"/>
                      </a:endParaRPr>
                    </a:p>
                  </a:txBody>
                  <a:tcPr marL="7620" marR="7620" marT="7620" marB="0" anchor="ctr"/>
                </a:tc>
                <a:tc>
                  <a:txBody>
                    <a:bodyPr/>
                    <a:lstStyle/>
                    <a:p>
                      <a:pPr algn="ctr" fontAlgn="b"/>
                      <a:r>
                        <a:rPr lang="pl-PL" sz="2400" u="none" strike="noStrike" dirty="0">
                          <a:effectLst/>
                        </a:rPr>
                        <a:t>2,5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sjedalo </a:t>
                      </a:r>
                      <a:r>
                        <a:rPr lang="pl-PL" sz="2400" u="none" strike="noStrike" dirty="0">
                          <a:effectLst/>
                        </a:rPr>
                        <a:t>za </a:t>
                      </a:r>
                      <a:r>
                        <a:rPr lang="pl-PL" sz="2400" u="none" strike="noStrike" dirty="0" smtClean="0">
                          <a:effectLst/>
                        </a:rPr>
                        <a:t>PC</a:t>
                      </a:r>
                      <a:endParaRPr lang="pl-PL" sz="2400" b="0" i="0" u="none" strike="noStrike" dirty="0">
                        <a:effectLst/>
                        <a:latin typeface="Calibri"/>
                      </a:endParaRPr>
                    </a:p>
                  </a:txBody>
                  <a:tcPr marL="7620" marR="7620" marT="7620" marB="0" anchor="ctr"/>
                </a:tc>
              </a:tr>
            </a:tbl>
          </a:graphicData>
        </a:graphic>
      </p:graphicFrame>
      <p:sp>
        <p:nvSpPr>
          <p:cNvPr id="7" name="Ograda datuma 6"/>
          <p:cNvSpPr>
            <a:spLocks noGrp="1"/>
          </p:cNvSpPr>
          <p:nvPr>
            <p:ph type="dt" sz="half" idx="10"/>
          </p:nvPr>
        </p:nvSpPr>
        <p:spPr/>
        <p:txBody>
          <a:bodyPr/>
          <a:lstStyle/>
          <a:p>
            <a:pPr>
              <a:defRPr/>
            </a:pPr>
            <a:fld id="{D374DDE3-BF03-4D0D-A56F-F92E8E372FEA}" type="datetime1">
              <a:rPr lang="sl-SI" smtClean="0"/>
              <a:t>8.10.2013</a:t>
            </a:fld>
            <a:endParaRPr lang="sl-SI"/>
          </a:p>
        </p:txBody>
      </p:sp>
      <p:sp>
        <p:nvSpPr>
          <p:cNvPr id="8" name="Ograda noge 7"/>
          <p:cNvSpPr>
            <a:spLocks noGrp="1"/>
          </p:cNvSpPr>
          <p:nvPr>
            <p:ph type="ftr" sz="quarter" idx="11"/>
          </p:nvPr>
        </p:nvSpPr>
        <p:spPr/>
        <p:txBody>
          <a:bodyPr/>
          <a:lstStyle/>
          <a:p>
            <a:pPr>
              <a:defRPr/>
            </a:pPr>
            <a:r>
              <a:rPr lang="sl-SI" smtClean="0"/>
              <a:t>Milena Bon: Standardi za splošne knjižnice</a:t>
            </a:r>
            <a:endParaRPr lang="sl-SI"/>
          </a:p>
        </p:txBody>
      </p:sp>
      <p:sp>
        <p:nvSpPr>
          <p:cNvPr id="9" name="Ograda številke diapozitiva 8"/>
          <p:cNvSpPr>
            <a:spLocks noGrp="1"/>
          </p:cNvSpPr>
          <p:nvPr>
            <p:ph type="sldNum" sz="quarter" idx="12"/>
          </p:nvPr>
        </p:nvSpPr>
        <p:spPr/>
        <p:txBody>
          <a:bodyPr/>
          <a:lstStyle/>
          <a:p>
            <a:pPr>
              <a:defRPr/>
            </a:pPr>
            <a:fld id="{81BE239E-3183-4DEE-9D4D-AE7B05DE90B9}" type="slidenum">
              <a:rPr lang="sl-SI" smtClean="0"/>
              <a:pPr>
                <a:defRPr/>
              </a:pPr>
              <a:t>12</a:t>
            </a:fld>
            <a:endParaRPr lang="sl-SI"/>
          </a:p>
        </p:txBody>
      </p:sp>
    </p:spTree>
    <p:extLst>
      <p:ext uri="{BB962C8B-B14F-4D97-AF65-F5344CB8AC3E}">
        <p14:creationId xmlns:p14="http://schemas.microsoft.com/office/powerpoint/2010/main" val="1873369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a:t>
            </a:r>
            <a:r>
              <a:rPr lang="pl-PL" dirty="0"/>
              <a:t>PROSTOR I OPREMA NARODNE KNJIŽNICE </a:t>
            </a:r>
            <a:endParaRPr lang="sl-SI" dirty="0"/>
          </a:p>
        </p:txBody>
      </p:sp>
      <p:graphicFrame>
        <p:nvGraphicFramePr>
          <p:cNvPr id="7" name="Ograda vsebine 6"/>
          <p:cNvGraphicFramePr>
            <a:graphicFrameLocks noGrp="1"/>
          </p:cNvGraphicFramePr>
          <p:nvPr>
            <p:ph idx="1"/>
            <p:extLst>
              <p:ext uri="{D42A27DB-BD31-4B8C-83A1-F6EECF244321}">
                <p14:modId xmlns:p14="http://schemas.microsoft.com/office/powerpoint/2010/main" val="3516393210"/>
              </p:ext>
            </p:extLst>
          </p:nvPr>
        </p:nvGraphicFramePr>
        <p:xfrm>
          <a:off x="827584" y="2276872"/>
          <a:ext cx="7704856" cy="2468880"/>
        </p:xfrm>
        <a:graphic>
          <a:graphicData uri="http://schemas.openxmlformats.org/drawingml/2006/table">
            <a:tbl>
              <a:tblPr>
                <a:tableStyleId>{3C2FFA5D-87B4-456A-9821-1D502468CF0F}</a:tableStyleId>
              </a:tblPr>
              <a:tblGrid>
                <a:gridCol w="1720502"/>
                <a:gridCol w="4563070"/>
                <a:gridCol w="1421284"/>
              </a:tblGrid>
              <a:tr h="0">
                <a:tc rowSpan="3">
                  <a:txBody>
                    <a:bodyPr/>
                    <a:lstStyle/>
                    <a:p>
                      <a:pPr algn="l" fontAlgn="t"/>
                      <a:r>
                        <a:rPr lang="sl-SI" sz="2400" b="1" u="none" strike="noStrike" dirty="0" smtClean="0">
                          <a:solidFill>
                            <a:srgbClr val="00B0F0"/>
                          </a:solidFill>
                          <a:effectLst/>
                        </a:rPr>
                        <a:t>Slovenija </a:t>
                      </a:r>
                    </a:p>
                    <a:p>
                      <a:pPr algn="l" fontAlgn="t"/>
                      <a:r>
                        <a:rPr lang="sl-SI" sz="2400" b="1" u="none" strike="noStrike" dirty="0" smtClean="0">
                          <a:solidFill>
                            <a:srgbClr val="00B0F0"/>
                          </a:solidFill>
                          <a:effectLst/>
                        </a:rPr>
                        <a:t>31. 12. 2012</a:t>
                      </a:r>
                      <a:endParaRPr lang="sl-SI" sz="2400" b="1" i="0" u="none" strike="noStrike" dirty="0" smtClean="0">
                        <a:solidFill>
                          <a:srgbClr val="00B0F0"/>
                        </a:solidFill>
                        <a:effectLst/>
                        <a:latin typeface="+mn-lt"/>
                      </a:endParaRPr>
                    </a:p>
                  </a:txBody>
                  <a:tcPr anchor="ctr"/>
                </a:tc>
                <a:tc>
                  <a:txBody>
                    <a:bodyPr/>
                    <a:lstStyle/>
                    <a:p>
                      <a:r>
                        <a:rPr lang="pl-PL" sz="2400" dirty="0">
                          <a:effectLst/>
                        </a:rPr>
                        <a:t>površina </a:t>
                      </a:r>
                      <a:r>
                        <a:rPr lang="pl-PL" sz="2400" dirty="0" smtClean="0">
                          <a:effectLst/>
                        </a:rPr>
                        <a:t>(</a:t>
                      </a:r>
                      <a:r>
                        <a:rPr lang="sl-SI" sz="2400" kern="1200" dirty="0" smtClean="0">
                          <a:effectLst/>
                        </a:rPr>
                        <a:t>m</a:t>
                      </a:r>
                      <a:r>
                        <a:rPr lang="sl-SI" sz="2400" kern="1200" baseline="30000" dirty="0" smtClean="0">
                          <a:effectLst/>
                        </a:rPr>
                        <a:t>2</a:t>
                      </a:r>
                      <a:r>
                        <a:rPr lang="sl-SI" sz="2400" kern="1200" dirty="0" smtClean="0">
                          <a:effectLst/>
                        </a:rPr>
                        <a:t>) </a:t>
                      </a:r>
                      <a:r>
                        <a:rPr lang="pl-PL" sz="2400" kern="1200" dirty="0" smtClean="0">
                          <a:effectLst/>
                        </a:rPr>
                        <a:t>k</a:t>
                      </a:r>
                      <a:r>
                        <a:rPr lang="pl-PL" sz="2400" dirty="0" smtClean="0">
                          <a:effectLst/>
                        </a:rPr>
                        <a:t>njižnice </a:t>
                      </a:r>
                      <a:r>
                        <a:rPr lang="pl-PL" sz="2400" dirty="0">
                          <a:effectLst/>
                        </a:rPr>
                        <a:t>na </a:t>
                      </a:r>
                      <a:r>
                        <a:rPr lang="pl-PL" sz="2400" dirty="0" smtClean="0">
                          <a:effectLst/>
                        </a:rPr>
                        <a:t>10.000 stanovika</a:t>
                      </a:r>
                      <a:endParaRPr lang="pl-PL" sz="2400" b="0" i="0" dirty="0">
                        <a:effectLst/>
                        <a:latin typeface="+mn-lt"/>
                      </a:endParaRPr>
                    </a:p>
                  </a:txBody>
                  <a:tcPr anchor="ctr"/>
                </a:tc>
                <a:tc>
                  <a:txBody>
                    <a:bodyPr/>
                    <a:lstStyle/>
                    <a:p>
                      <a:pPr algn="r"/>
                      <a:r>
                        <a:rPr lang="sl-SI" sz="2400" b="1" dirty="0" smtClean="0">
                          <a:solidFill>
                            <a:srgbClr val="00B0F0"/>
                          </a:solidFill>
                          <a:effectLst/>
                        </a:rPr>
                        <a:t>514 </a:t>
                      </a:r>
                      <a:r>
                        <a:rPr lang="sl-SI" sz="2400" b="1" kern="1200" dirty="0" smtClean="0">
                          <a:solidFill>
                            <a:srgbClr val="00B0F0"/>
                          </a:solidFill>
                          <a:effectLst/>
                          <a:latin typeface="+mn-lt"/>
                          <a:ea typeface="+mn-ea"/>
                          <a:cs typeface="+mn-cs"/>
                        </a:rPr>
                        <a:t>m</a:t>
                      </a:r>
                      <a:r>
                        <a:rPr lang="sl-SI" sz="2400" b="1" baseline="30000" dirty="0" smtClean="0">
                          <a:solidFill>
                            <a:srgbClr val="00B0F0"/>
                          </a:solidFill>
                          <a:effectLst/>
                        </a:rPr>
                        <a:t>2</a:t>
                      </a:r>
                      <a:endParaRPr lang="sl-SI" sz="2400" b="1" i="0" baseline="30000" dirty="0">
                        <a:solidFill>
                          <a:srgbClr val="00B0F0"/>
                        </a:solidFill>
                        <a:effectLst/>
                        <a:latin typeface="+mn-lt"/>
                      </a:endParaRPr>
                    </a:p>
                  </a:txBody>
                  <a:tcPr anchor="ctr"/>
                </a:tc>
              </a:tr>
              <a:tr h="0">
                <a:tc vMerge="1">
                  <a:txBody>
                    <a:bodyPr/>
                    <a:lstStyle/>
                    <a:p>
                      <a:pPr algn="l" fontAlgn="t"/>
                      <a:endParaRPr lang="sl-SI" sz="2400" b="1" i="0" u="none" strike="noStrike" dirty="0" smtClean="0">
                        <a:solidFill>
                          <a:srgbClr val="00B0F0"/>
                        </a:solidFill>
                        <a:effectLst/>
                        <a:latin typeface="+mn-lt"/>
                      </a:endParaRPr>
                    </a:p>
                  </a:txBody>
                  <a:tcPr anchor="ctr"/>
                </a:tc>
                <a:tc>
                  <a:txBody>
                    <a:bodyPr/>
                    <a:lstStyle/>
                    <a:p>
                      <a:r>
                        <a:rPr lang="pl-PL" sz="2400" dirty="0" smtClean="0">
                          <a:effectLst/>
                        </a:rPr>
                        <a:t>čitaoniška sjedala </a:t>
                      </a:r>
                      <a:r>
                        <a:rPr lang="pl-PL" sz="2400" dirty="0">
                          <a:effectLst/>
                        </a:rPr>
                        <a:t>na </a:t>
                      </a:r>
                      <a:r>
                        <a:rPr lang="pl-PL" sz="2400" dirty="0" smtClean="0">
                          <a:effectLst/>
                        </a:rPr>
                        <a:t>1.000 stanovnika</a:t>
                      </a:r>
                      <a:endParaRPr lang="pl-PL" sz="2400" b="0" i="0" dirty="0">
                        <a:effectLst/>
                        <a:latin typeface="+mn-lt"/>
                      </a:endParaRPr>
                    </a:p>
                  </a:txBody>
                  <a:tcPr anchor="ctr"/>
                </a:tc>
                <a:tc>
                  <a:txBody>
                    <a:bodyPr/>
                    <a:lstStyle/>
                    <a:p>
                      <a:pPr algn="r"/>
                      <a:r>
                        <a:rPr lang="sl-SI" sz="2400" b="1" dirty="0" smtClean="0">
                          <a:solidFill>
                            <a:srgbClr val="00B0F0"/>
                          </a:solidFill>
                          <a:effectLst/>
                        </a:rPr>
                        <a:t>3,25</a:t>
                      </a:r>
                      <a:endParaRPr lang="sl-SI" sz="2400" b="1" i="0" dirty="0">
                        <a:solidFill>
                          <a:srgbClr val="00B0F0"/>
                        </a:solidFill>
                        <a:effectLst/>
                        <a:latin typeface="+mn-lt"/>
                      </a:endParaRPr>
                    </a:p>
                  </a:txBody>
                  <a:tcPr anchor="ctr"/>
                </a:tc>
              </a:tr>
              <a:tr h="0">
                <a:tc vMerge="1">
                  <a:txBody>
                    <a:bodyPr/>
                    <a:lstStyle/>
                    <a:p>
                      <a:endParaRPr lang="pl-PL" sz="2400" b="0" i="0" dirty="0">
                        <a:effectLst/>
                        <a:latin typeface="+mn-lt"/>
                      </a:endParaRPr>
                    </a:p>
                  </a:txBody>
                  <a:tcPr anchor="ctr"/>
                </a:tc>
                <a:tc>
                  <a:txBody>
                    <a:bodyPr/>
                    <a:lstStyle/>
                    <a:p>
                      <a:r>
                        <a:rPr lang="pl-PL" sz="2400" dirty="0" smtClean="0">
                          <a:effectLst/>
                        </a:rPr>
                        <a:t>PC za koristnike </a:t>
                      </a:r>
                      <a:r>
                        <a:rPr lang="pl-PL" sz="2400" dirty="0">
                          <a:effectLst/>
                        </a:rPr>
                        <a:t>na </a:t>
                      </a:r>
                      <a:r>
                        <a:rPr lang="pl-PL" sz="2400" dirty="0" smtClean="0">
                          <a:effectLst/>
                        </a:rPr>
                        <a:t>1.000 stanovnika</a:t>
                      </a:r>
                      <a:endParaRPr lang="pl-PL" sz="2400" b="0" i="0" dirty="0">
                        <a:effectLst/>
                        <a:latin typeface="+mn-lt"/>
                      </a:endParaRPr>
                    </a:p>
                  </a:txBody>
                  <a:tcPr anchor="ctr"/>
                </a:tc>
                <a:tc>
                  <a:txBody>
                    <a:bodyPr/>
                    <a:lstStyle/>
                    <a:p>
                      <a:pPr algn="r"/>
                      <a:r>
                        <a:rPr lang="sl-SI" sz="2400" b="1" dirty="0" smtClean="0">
                          <a:solidFill>
                            <a:srgbClr val="00B0F0"/>
                          </a:solidFill>
                          <a:effectLst/>
                        </a:rPr>
                        <a:t>0,7</a:t>
                      </a:r>
                      <a:endParaRPr lang="sl-SI" sz="2400" b="1" i="0" dirty="0">
                        <a:solidFill>
                          <a:srgbClr val="00B0F0"/>
                        </a:solidFill>
                        <a:effectLst/>
                        <a:latin typeface="+mn-lt"/>
                      </a:endParaRPr>
                    </a:p>
                  </a:txBody>
                  <a:tcPr anchor="ctr"/>
                </a:tc>
              </a:tr>
            </a:tbl>
          </a:graphicData>
        </a:graphic>
      </p:graphicFrame>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13</a:t>
            </a:fld>
            <a:endParaRPr lang="sl-SI"/>
          </a:p>
        </p:txBody>
      </p:sp>
    </p:spTree>
    <p:extLst>
      <p:ext uri="{BB962C8B-B14F-4D97-AF65-F5344CB8AC3E}">
        <p14:creationId xmlns:p14="http://schemas.microsoft.com/office/powerpoint/2010/main" val="31022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332656"/>
            <a:ext cx="8229600" cy="846158"/>
          </a:xfrm>
        </p:spPr>
        <p:txBody>
          <a:bodyPr/>
          <a:lstStyle/>
          <a:p>
            <a:r>
              <a:rPr lang="sl-SI" sz="2400" b="1" dirty="0" smtClean="0"/>
              <a:t>Pokazatelji </a:t>
            </a:r>
            <a:r>
              <a:rPr lang="sl-SI" sz="2400" b="1" dirty="0"/>
              <a:t>knjižnične </a:t>
            </a:r>
            <a:r>
              <a:rPr lang="sl-SI" sz="2400" b="1" dirty="0" err="1" smtClean="0"/>
              <a:t>djelatnosti</a:t>
            </a:r>
            <a:r>
              <a:rPr lang="sl-SI" sz="2400" b="1" dirty="0" smtClean="0"/>
              <a:t> </a:t>
            </a:r>
            <a:r>
              <a:rPr lang="sl-SI" sz="2400" b="1" dirty="0"/>
              <a:t>po </a:t>
            </a:r>
            <a:r>
              <a:rPr lang="sl-SI" sz="2400" b="1" dirty="0" smtClean="0"/>
              <a:t>regijama u 2012. g.</a:t>
            </a:r>
            <a:endParaRPr lang="sl-SI" sz="2400" dirty="0"/>
          </a:p>
        </p:txBody>
      </p:sp>
      <p:graphicFrame>
        <p:nvGraphicFramePr>
          <p:cNvPr id="8" name="Ograda vsebine 7"/>
          <p:cNvGraphicFramePr>
            <a:graphicFrameLocks noGrp="1"/>
          </p:cNvGraphicFramePr>
          <p:nvPr>
            <p:ph idx="1"/>
            <p:extLst>
              <p:ext uri="{D42A27DB-BD31-4B8C-83A1-F6EECF244321}">
                <p14:modId xmlns:p14="http://schemas.microsoft.com/office/powerpoint/2010/main" val="1373835656"/>
              </p:ext>
            </p:extLst>
          </p:nvPr>
        </p:nvGraphicFramePr>
        <p:xfrm>
          <a:off x="467544" y="1052736"/>
          <a:ext cx="8229599" cy="4881194"/>
        </p:xfrm>
        <a:graphic>
          <a:graphicData uri="http://schemas.openxmlformats.org/drawingml/2006/table">
            <a:tbl>
              <a:tblPr firstRow="1" firstCol="1" bandRow="1">
                <a:tableStyleId>{3C2FFA5D-87B4-456A-9821-1D502468CF0F}</a:tableStyleId>
              </a:tblPr>
              <a:tblGrid>
                <a:gridCol w="2090318"/>
                <a:gridCol w="758769"/>
                <a:gridCol w="887151"/>
                <a:gridCol w="632033"/>
                <a:gridCol w="1013887"/>
                <a:gridCol w="785104"/>
                <a:gridCol w="592531"/>
                <a:gridCol w="735726"/>
                <a:gridCol w="734080"/>
              </a:tblGrid>
              <a:tr h="29552">
                <a:tc>
                  <a:txBody>
                    <a:bodyPr/>
                    <a:lstStyle/>
                    <a:p>
                      <a:pPr marL="71755" marR="71755">
                        <a:lnSpc>
                          <a:spcPct val="115000"/>
                        </a:lnSpc>
                        <a:spcAft>
                          <a:spcPts val="0"/>
                        </a:spcAft>
                      </a:pPr>
                      <a:r>
                        <a:rPr lang="sl-SI" sz="900" dirty="0">
                          <a:effectLst/>
                        </a:rPr>
                        <a:t>Območje</a:t>
                      </a:r>
                      <a:endParaRPr lang="sl-SI" sz="1100" dirty="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KZ/p. u.</a:t>
                      </a:r>
                      <a:endParaRPr lang="sl-SI" sz="1100">
                        <a:effectLst/>
                      </a:endParaRPr>
                    </a:p>
                    <a:p>
                      <a:pPr marL="71755" marR="71755">
                        <a:lnSpc>
                          <a:spcPct val="115000"/>
                        </a:lnSpc>
                        <a:spcAft>
                          <a:spcPts val="0"/>
                        </a:spcAft>
                      </a:pPr>
                      <a:r>
                        <a:rPr lang="sl-SI" sz="900">
                          <a:effectLst/>
                        </a:rPr>
                        <a:t> (i. e.)</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Prirast (i. e.)/na </a:t>
                      </a:r>
                      <a:endParaRPr lang="sl-SI" sz="1100">
                        <a:effectLst/>
                      </a:endParaRPr>
                    </a:p>
                    <a:p>
                      <a:pPr marL="71755" marR="71755">
                        <a:lnSpc>
                          <a:spcPct val="115000"/>
                        </a:lnSpc>
                        <a:spcAft>
                          <a:spcPts val="0"/>
                        </a:spcAft>
                      </a:pPr>
                      <a:r>
                        <a:rPr lang="sl-SI" sz="900">
                          <a:effectLst/>
                        </a:rPr>
                        <a:t>1.000 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 članov/p.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Letna odprtost (ur)/na 1.000 p. u. </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Osebni računalniki/</a:t>
                      </a:r>
                      <a:endParaRPr lang="sl-SI" sz="1100">
                        <a:effectLst/>
                      </a:endParaRPr>
                    </a:p>
                    <a:p>
                      <a:pPr marL="71755" marR="71755">
                        <a:lnSpc>
                          <a:spcPct val="115000"/>
                        </a:lnSpc>
                        <a:spcAft>
                          <a:spcPts val="0"/>
                        </a:spcAft>
                      </a:pPr>
                      <a:r>
                        <a:rPr lang="sl-SI" sz="900">
                          <a:effectLst/>
                        </a:rPr>
                        <a:t>na 1.000 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Obisk (fizični obisk)/p.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Izposoja (i. e.)/p.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Stroški/p. u. (EUR)</a:t>
                      </a:r>
                      <a:endParaRPr lang="sl-SI" sz="1100">
                        <a:effectLst/>
                        <a:latin typeface="Calibri"/>
                        <a:ea typeface="Calibri"/>
                        <a:cs typeface="Times New Roman"/>
                      </a:endParaRPr>
                    </a:p>
                  </a:txBody>
                  <a:tcPr marL="44450" marR="44450" marT="0" marB="0" vert="vert270" anchor="ctr"/>
                </a:tc>
              </a:tr>
              <a:tr h="345462">
                <a:tc>
                  <a:txBody>
                    <a:bodyPr/>
                    <a:lstStyle/>
                    <a:p>
                      <a:pPr algn="ctr">
                        <a:lnSpc>
                          <a:spcPct val="115000"/>
                        </a:lnSpc>
                        <a:spcAft>
                          <a:spcPts val="0"/>
                        </a:spcAft>
                      </a:pPr>
                      <a:r>
                        <a:rPr lang="sl-SI" sz="1200" b="1" dirty="0" smtClean="0">
                          <a:effectLst/>
                        </a:rPr>
                        <a:t>Regija</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KZ/p. u.</a:t>
                      </a:r>
                    </a:p>
                    <a:p>
                      <a:pPr algn="ctr">
                        <a:lnSpc>
                          <a:spcPct val="115000"/>
                        </a:lnSpc>
                        <a:spcAft>
                          <a:spcPts val="0"/>
                        </a:spcAft>
                      </a:pPr>
                      <a:r>
                        <a:rPr lang="sl-SI" sz="1200" b="1" dirty="0">
                          <a:effectLst/>
                        </a:rPr>
                        <a:t> (i. e.)</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Prinova</a:t>
                      </a:r>
                      <a:r>
                        <a:rPr lang="sl-SI" sz="1200" b="1" dirty="0" smtClean="0">
                          <a:effectLst/>
                        </a:rPr>
                        <a:t> </a:t>
                      </a:r>
                      <a:r>
                        <a:rPr lang="sl-SI" sz="1200" b="1" dirty="0">
                          <a:effectLst/>
                        </a:rPr>
                        <a:t>(i. e</a:t>
                      </a:r>
                      <a:r>
                        <a:rPr lang="sl-SI" sz="1200" b="1" dirty="0" smtClean="0">
                          <a:effectLst/>
                        </a:rPr>
                        <a:t>.)</a:t>
                      </a:r>
                    </a:p>
                    <a:p>
                      <a:pPr algn="ctr">
                        <a:lnSpc>
                          <a:spcPct val="115000"/>
                        </a:lnSpc>
                        <a:spcAft>
                          <a:spcPts val="0"/>
                        </a:spcAft>
                      </a:pPr>
                      <a:r>
                        <a:rPr lang="sl-SI" sz="1200" b="1" dirty="0" smtClean="0">
                          <a:effectLst/>
                        </a:rPr>
                        <a:t>/</a:t>
                      </a:r>
                      <a:r>
                        <a:rPr lang="sl-SI" sz="1200" b="1" dirty="0">
                          <a:effectLst/>
                        </a:rPr>
                        <a:t>na </a:t>
                      </a:r>
                    </a:p>
                    <a:p>
                      <a:pPr algn="ctr">
                        <a:lnSpc>
                          <a:spcPct val="115000"/>
                        </a:lnSpc>
                        <a:spcAft>
                          <a:spcPts val="0"/>
                        </a:spcAft>
                      </a:pPr>
                      <a:r>
                        <a:rPr lang="sl-SI" sz="1200" b="1" dirty="0">
                          <a:effectLst/>
                        </a:rPr>
                        <a:t>1.000 </a:t>
                      </a:r>
                      <a:r>
                        <a:rPr lang="sl-SI" sz="1200" b="1" dirty="0" err="1" smtClean="0">
                          <a:effectLst/>
                        </a:rPr>
                        <a:t>stanovn</a:t>
                      </a:r>
                      <a:r>
                        <a:rPr lang="sl-SI" sz="1200" b="1" dirty="0" smtClean="0">
                          <a:effectLst/>
                        </a:rPr>
                        <a:t>.</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 </a:t>
                      </a:r>
                      <a:r>
                        <a:rPr lang="sl-SI" sz="1200" b="1" dirty="0" smtClean="0">
                          <a:effectLst/>
                        </a:rPr>
                        <a:t>članova</a:t>
                      </a:r>
                    </a:p>
                    <a:p>
                      <a:pPr algn="ctr">
                        <a:lnSpc>
                          <a:spcPct val="115000"/>
                        </a:lnSpc>
                        <a:spcAft>
                          <a:spcPts val="0"/>
                        </a:spcAft>
                      </a:pPr>
                      <a:r>
                        <a:rPr lang="sl-SI" sz="1200" b="1" dirty="0" smtClean="0">
                          <a:effectLst/>
                        </a:rPr>
                        <a:t>/po </a:t>
                      </a:r>
                      <a:r>
                        <a:rPr lang="sl-SI" sz="1200" b="1" dirty="0" err="1" smtClean="0">
                          <a:effectLst/>
                        </a:rPr>
                        <a:t>stanovn</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godišnja</a:t>
                      </a:r>
                      <a:r>
                        <a:rPr lang="sl-SI" sz="1200" b="1" dirty="0" smtClean="0">
                          <a:effectLst/>
                        </a:rPr>
                        <a:t> </a:t>
                      </a:r>
                      <a:r>
                        <a:rPr lang="sl-SI" sz="1200" b="1" dirty="0" err="1" smtClean="0">
                          <a:effectLst/>
                        </a:rPr>
                        <a:t>otvorenost</a:t>
                      </a:r>
                      <a:r>
                        <a:rPr lang="sl-SI" sz="1200" b="1" dirty="0" smtClean="0">
                          <a:effectLst/>
                        </a:rPr>
                        <a:t> (satova)/</a:t>
                      </a:r>
                      <a:r>
                        <a:rPr lang="sl-SI" sz="1200" b="1" dirty="0">
                          <a:effectLst/>
                        </a:rPr>
                        <a:t>na 1.000 </a:t>
                      </a:r>
                      <a:r>
                        <a:rPr lang="sl-SI" sz="1200" b="1" dirty="0" smtClean="0">
                          <a:effectLst/>
                        </a:rPr>
                        <a:t>stanov.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smtClean="0">
                          <a:effectLst/>
                        </a:rPr>
                        <a:t>PC</a:t>
                      </a:r>
                    </a:p>
                    <a:p>
                      <a:pPr algn="ctr">
                        <a:lnSpc>
                          <a:spcPct val="115000"/>
                        </a:lnSpc>
                        <a:spcAft>
                          <a:spcPts val="0"/>
                        </a:spcAft>
                      </a:pPr>
                      <a:r>
                        <a:rPr lang="sl-SI" sz="1200" b="1" dirty="0" smtClean="0">
                          <a:effectLst/>
                        </a:rPr>
                        <a:t>/na 1.000</a:t>
                      </a:r>
                      <a:r>
                        <a:rPr lang="sl-SI" sz="1200" b="1" baseline="0" dirty="0" smtClean="0">
                          <a:effectLst/>
                        </a:rPr>
                        <a:t> </a:t>
                      </a:r>
                      <a:r>
                        <a:rPr lang="sl-SI" sz="1200" b="1" baseline="0" dirty="0" err="1" smtClean="0">
                          <a:effectLst/>
                        </a:rPr>
                        <a:t>stanovn</a:t>
                      </a:r>
                      <a:r>
                        <a:rPr lang="sl-SI" sz="1200" b="1" baseline="0" dirty="0" smtClean="0">
                          <a:effectLst/>
                        </a:rPr>
                        <a:t>.</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Posjeta</a:t>
                      </a:r>
                      <a:r>
                        <a:rPr lang="sl-SI" sz="1200" b="1" dirty="0" smtClean="0">
                          <a:effectLst/>
                        </a:rPr>
                        <a:t> </a:t>
                      </a:r>
                      <a:r>
                        <a:rPr lang="sl-SI" sz="1200" b="1" dirty="0">
                          <a:effectLst/>
                        </a:rPr>
                        <a:t>(</a:t>
                      </a:r>
                      <a:r>
                        <a:rPr lang="sl-SI" sz="1200" b="1" dirty="0" err="1" smtClean="0">
                          <a:effectLst/>
                        </a:rPr>
                        <a:t>fizička</a:t>
                      </a:r>
                      <a:r>
                        <a:rPr lang="sl-SI" sz="1200" b="1" dirty="0" smtClean="0">
                          <a:effectLst/>
                        </a:rPr>
                        <a:t>)</a:t>
                      </a:r>
                    </a:p>
                    <a:p>
                      <a:pPr algn="ctr">
                        <a:lnSpc>
                          <a:spcPct val="115000"/>
                        </a:lnSpc>
                        <a:spcAft>
                          <a:spcPts val="0"/>
                        </a:spcAft>
                      </a:pPr>
                      <a:r>
                        <a:rPr lang="sl-SI" sz="1200" b="1" dirty="0" smtClean="0">
                          <a:effectLst/>
                        </a:rPr>
                        <a:t>/po </a:t>
                      </a:r>
                      <a:r>
                        <a:rPr lang="sl-SI" sz="1200" b="1" dirty="0" err="1" smtClean="0">
                          <a:effectLst/>
                        </a:rPr>
                        <a:t>stanovn</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posudba</a:t>
                      </a:r>
                      <a:r>
                        <a:rPr lang="sl-SI" sz="1200" b="1" dirty="0" smtClean="0">
                          <a:effectLst/>
                        </a:rPr>
                        <a:t> </a:t>
                      </a:r>
                      <a:r>
                        <a:rPr lang="sl-SI" sz="1200" b="1" dirty="0">
                          <a:effectLst/>
                        </a:rPr>
                        <a:t>(i. e</a:t>
                      </a:r>
                      <a:r>
                        <a:rPr lang="sl-SI" sz="1200" b="1" dirty="0" smtClean="0">
                          <a:effectLst/>
                        </a:rPr>
                        <a:t>.)</a:t>
                      </a:r>
                    </a:p>
                    <a:p>
                      <a:pPr algn="ctr">
                        <a:lnSpc>
                          <a:spcPct val="115000"/>
                        </a:lnSpc>
                        <a:spcAft>
                          <a:spcPts val="0"/>
                        </a:spcAft>
                      </a:pPr>
                      <a:r>
                        <a:rPr lang="sl-SI" sz="1200" b="1" dirty="0" smtClean="0">
                          <a:effectLst/>
                        </a:rPr>
                        <a:t>/po </a:t>
                      </a:r>
                      <a:r>
                        <a:rPr lang="sl-SI" sz="1200" b="1" dirty="0" err="1" smtClean="0">
                          <a:effectLst/>
                        </a:rPr>
                        <a:t>stanovn</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Troškovi</a:t>
                      </a:r>
                      <a:r>
                        <a:rPr lang="sl-SI" sz="1200" b="1" dirty="0" smtClean="0">
                          <a:effectLst/>
                        </a:rPr>
                        <a:t>/po</a:t>
                      </a:r>
                      <a:r>
                        <a:rPr lang="sl-SI" sz="1200" b="1" baseline="0" dirty="0" smtClean="0">
                          <a:effectLst/>
                        </a:rPr>
                        <a:t> </a:t>
                      </a:r>
                      <a:r>
                        <a:rPr lang="sl-SI" sz="1200" b="1" baseline="0" dirty="0" err="1" smtClean="0">
                          <a:effectLst/>
                        </a:rPr>
                        <a:t>stanovn</a:t>
                      </a:r>
                      <a:r>
                        <a:rPr lang="sl-SI" sz="1200" b="1" baseline="0" dirty="0" smtClean="0">
                          <a:effectLst/>
                        </a:rPr>
                        <a:t>.</a:t>
                      </a:r>
                      <a:r>
                        <a:rPr lang="sl-SI" sz="1200" b="1" dirty="0" smtClean="0">
                          <a:effectLst/>
                        </a:rPr>
                        <a:t> (v EUR</a:t>
                      </a:r>
                      <a:r>
                        <a:rPr lang="sl-SI" sz="1200" b="1" dirty="0">
                          <a:effectLst/>
                        </a:rPr>
                        <a:t>)</a:t>
                      </a:r>
                      <a:endParaRPr lang="sl-SI" sz="1200" b="1" dirty="0">
                        <a:solidFill>
                          <a:schemeClr val="bg1"/>
                        </a:solidFill>
                        <a:effectLst/>
                        <a:latin typeface="Calibri"/>
                        <a:ea typeface="Calibri"/>
                        <a:cs typeface="Times New Roman"/>
                      </a:endParaRPr>
                    </a:p>
                  </a:txBody>
                  <a:tcPr marL="44450" marR="44450" marT="0" marB="0" anchor="ctr"/>
                </a:tc>
              </a:tr>
              <a:tr h="345462">
                <a:tc>
                  <a:txBody>
                    <a:bodyPr/>
                    <a:lstStyle/>
                    <a:p>
                      <a:pPr>
                        <a:lnSpc>
                          <a:spcPct val="115000"/>
                        </a:lnSpc>
                        <a:spcAft>
                          <a:spcPts val="0"/>
                        </a:spcAft>
                      </a:pPr>
                      <a:r>
                        <a:rPr lang="sl-SI" sz="1600" b="1" dirty="0">
                          <a:effectLst/>
                        </a:rPr>
                        <a:t>Celjsko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212,3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23,3</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175,0</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0,7</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12,7</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19,5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Dolenjsko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222,1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216,8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11,8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21,5</a:t>
                      </a:r>
                      <a:endParaRPr lang="sl-SI" sz="1600" b="1">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Gorenjsko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262,5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173,9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5,2</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14,1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Goriško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8,0</a:t>
                      </a:r>
                      <a:endParaRPr lang="sl-SI" sz="1600" b="1" dirty="0">
                        <a:solidFill>
                          <a:srgbClr val="00B050"/>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334,8</a:t>
                      </a: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29,6</a:t>
                      </a:r>
                    </a:p>
                  </a:txBody>
                  <a:tcPr marL="44450" marR="44450" marT="0" marB="0" anchor="b"/>
                </a:tc>
                <a:tc>
                  <a:txBody>
                    <a:bodyPr/>
                    <a:lstStyle/>
                    <a:p>
                      <a:pPr algn="r">
                        <a:lnSpc>
                          <a:spcPct val="115000"/>
                        </a:lnSpc>
                        <a:spcAft>
                          <a:spcPts val="0"/>
                        </a:spcAft>
                      </a:pPr>
                      <a:r>
                        <a:rPr lang="sl-SI" sz="1600" b="1" dirty="0">
                          <a:effectLst/>
                        </a:rPr>
                        <a:t>163,5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7,2</a:t>
                      </a:r>
                      <a:endParaRPr lang="sl-SI" sz="1600" b="1" dirty="0">
                        <a:solidFill>
                          <a:srgbClr val="00B05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13,3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25,3</a:t>
                      </a:r>
                      <a:endParaRPr lang="sl-SI" sz="1600" b="1" dirty="0">
                        <a:solidFill>
                          <a:srgbClr val="00B050"/>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Koroško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248,7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27,0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230,9</a:t>
                      </a:r>
                      <a:endParaRPr lang="sl-SI" sz="1600" b="1" dirty="0">
                        <a:solidFill>
                          <a:schemeClr val="bg1"/>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1,2</a:t>
                      </a:r>
                    </a:p>
                  </a:txBody>
                  <a:tcPr marL="44450" marR="44450" marT="0" marB="0" anchor="b"/>
                </a:tc>
                <a:tc>
                  <a:txBody>
                    <a:bodyPr/>
                    <a:lstStyle/>
                    <a:p>
                      <a:pPr algn="r">
                        <a:lnSpc>
                          <a:spcPct val="115000"/>
                        </a:lnSpc>
                        <a:spcAft>
                          <a:spcPts val="0"/>
                        </a:spcAft>
                      </a:pPr>
                      <a:r>
                        <a:rPr lang="sl-SI" sz="1600" b="1" dirty="0">
                          <a:effectLst/>
                        </a:rPr>
                        <a:t>6,2</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11,6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23,9</a:t>
                      </a:r>
                      <a:endParaRPr lang="sl-SI" sz="1600" b="1">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Obalno-kraško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5,9</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251,3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kern="1200" dirty="0">
                          <a:solidFill>
                            <a:srgbClr val="00B050"/>
                          </a:solidFill>
                          <a:effectLst/>
                          <a:latin typeface="+mn-lt"/>
                          <a:ea typeface="+mn-ea"/>
                          <a:cs typeface="+mn-cs"/>
                        </a:rPr>
                        <a:t>254,5</a:t>
                      </a: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10,0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22,3</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Osrednjeslovensko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4,9</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249,3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26,6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179,1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14,2</a:t>
                      </a:r>
                      <a:endParaRPr lang="sl-SI" sz="1600" b="1" dirty="0">
                        <a:solidFill>
                          <a:srgbClr val="00B05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23,9</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Pomursko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5,8</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228,3</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131,3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3,2</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8,2</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15,2</a:t>
                      </a:r>
                      <a:endParaRPr lang="sl-SI" sz="1600" b="1" dirty="0">
                        <a:solidFill>
                          <a:srgbClr val="C00000"/>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Spodnjepodravsko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205,6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18,0</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118,0</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0,4</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2,8</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12,0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15,6</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Štajersko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4,1</a:t>
                      </a:r>
                      <a:endParaRPr lang="sl-SI" sz="1600" b="1" dirty="0">
                        <a:solidFill>
                          <a:srgbClr val="C00000"/>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C00000"/>
                          </a:solidFill>
                          <a:effectLst/>
                          <a:latin typeface="+mn-lt"/>
                          <a:ea typeface="+mn-ea"/>
                          <a:cs typeface="+mn-cs"/>
                        </a:rPr>
                        <a:t>189,1</a:t>
                      </a:r>
                    </a:p>
                  </a:txBody>
                  <a:tcPr marL="44450" marR="44450" marT="0" marB="0" anchor="b"/>
                </a:tc>
                <a:tc>
                  <a:txBody>
                    <a:bodyPr/>
                    <a:lstStyle/>
                    <a:p>
                      <a:pPr algn="r">
                        <a:lnSpc>
                          <a:spcPct val="115000"/>
                        </a:lnSpc>
                        <a:spcAft>
                          <a:spcPts val="0"/>
                        </a:spcAft>
                      </a:pPr>
                      <a:r>
                        <a:rPr lang="sl-SI" sz="1600" b="1" dirty="0">
                          <a:effectLst/>
                        </a:rPr>
                        <a:t>20,8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0,4</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3,4</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9,9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18,5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gn="r">
                        <a:lnSpc>
                          <a:spcPct val="115000"/>
                        </a:lnSpc>
                        <a:spcAft>
                          <a:spcPts val="0"/>
                        </a:spcAft>
                      </a:pPr>
                      <a:r>
                        <a:rPr lang="sl-SI" sz="1600" b="1" dirty="0" err="1" smtClean="0">
                          <a:solidFill>
                            <a:srgbClr val="00B0F0"/>
                          </a:solidFill>
                          <a:effectLst/>
                        </a:rPr>
                        <a:t>Prosjek</a:t>
                      </a:r>
                      <a:r>
                        <a:rPr lang="sl-SI" sz="1600" b="1" dirty="0" smtClean="0">
                          <a:solidFill>
                            <a:srgbClr val="00B0F0"/>
                          </a:solidFill>
                          <a:effectLst/>
                        </a:rPr>
                        <a:t> </a:t>
                      </a:r>
                      <a:r>
                        <a:rPr lang="sl-SI" sz="1600" b="1" dirty="0">
                          <a:solidFill>
                            <a:srgbClr val="00B0F0"/>
                          </a:solidFill>
                          <a:effectLst/>
                        </a:rPr>
                        <a:t>Slovenija</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5,4</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237,4</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24,1</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182,5</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0,7</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4,9</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12,3</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21,3</a:t>
                      </a:r>
                      <a:endParaRPr lang="sl-SI" sz="1600" b="1" dirty="0">
                        <a:solidFill>
                          <a:srgbClr val="00B0F0"/>
                        </a:solidFill>
                        <a:effectLst/>
                        <a:latin typeface="Calibri"/>
                        <a:ea typeface="Calibri"/>
                        <a:cs typeface="Times New Roman"/>
                      </a:endParaRPr>
                    </a:p>
                  </a:txBody>
                  <a:tcPr marL="44450" marR="44450" marT="0" marB="0" anchor="b"/>
                </a:tc>
              </a:tr>
            </a:tbl>
          </a:graphicData>
        </a:graphic>
      </p:graphicFrame>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14</a:t>
            </a:fld>
            <a:endParaRPr lang="sl-SI"/>
          </a:p>
        </p:txBody>
      </p:sp>
    </p:spTree>
    <p:extLst>
      <p:ext uri="{BB962C8B-B14F-4D97-AF65-F5344CB8AC3E}">
        <p14:creationId xmlns:p14="http://schemas.microsoft.com/office/powerpoint/2010/main" val="2008043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260648"/>
            <a:ext cx="8229600" cy="846158"/>
          </a:xfrm>
        </p:spPr>
        <p:txBody>
          <a:bodyPr/>
          <a:lstStyle/>
          <a:p>
            <a:r>
              <a:rPr lang="sl-SI" sz="2400" dirty="0"/>
              <a:t>K</a:t>
            </a:r>
            <a:r>
              <a:rPr lang="sl-SI" sz="2400" dirty="0" smtClean="0"/>
              <a:t>njižničarske regije u Sloveniji</a:t>
            </a:r>
            <a:endParaRPr lang="sl-SI" sz="2400" dirty="0"/>
          </a:p>
        </p:txBody>
      </p:sp>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15</a:t>
            </a:fld>
            <a:endParaRPr lang="sl-SI"/>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980728"/>
            <a:ext cx="6622322" cy="5371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5125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600" dirty="0">
                <a:ea typeface="+mn-ea"/>
                <a:cs typeface="+mn-cs"/>
              </a:rPr>
              <a:t>Standardi slovenskih narodnih </a:t>
            </a:r>
            <a:r>
              <a:rPr lang="sl-SI" sz="3600" dirty="0" smtClean="0">
                <a:ea typeface="+mn-ea"/>
                <a:cs typeface="+mn-cs"/>
              </a:rPr>
              <a:t>knjižnica:</a:t>
            </a:r>
            <a:endParaRPr lang="sl-SI" sz="3600" dirty="0">
              <a:ea typeface="+mn-ea"/>
              <a:cs typeface="+mn-cs"/>
            </a:endParaRPr>
          </a:p>
        </p:txBody>
      </p:sp>
      <p:sp>
        <p:nvSpPr>
          <p:cNvPr id="3" name="Ograda vsebine 2"/>
          <p:cNvSpPr>
            <a:spLocks noGrp="1"/>
          </p:cNvSpPr>
          <p:nvPr>
            <p:ph idx="1"/>
          </p:nvPr>
        </p:nvSpPr>
        <p:spPr/>
        <p:txBody>
          <a:bodyPr/>
          <a:lstStyle/>
          <a:p>
            <a:pPr marL="0" indent="0" algn="ctr">
              <a:buNone/>
            </a:pPr>
            <a:r>
              <a:rPr lang="sl-SI" sz="1400" dirty="0" smtClean="0">
                <a:hlinkClick r:id="rId2"/>
              </a:rPr>
              <a:t>http</a:t>
            </a:r>
            <a:r>
              <a:rPr lang="sl-SI" sz="1400" dirty="0">
                <a:hlinkClick r:id="rId2"/>
              </a:rPr>
              <a:t>://www.mk.gov.si/fileadmin/mk.gov.si/pageuploads/Ministrstvo/Drugo/hitri_dostop/standardi_spl_k_sprejeti.pdf</a:t>
            </a:r>
            <a:endParaRPr lang="sl-SI" sz="1400" dirty="0"/>
          </a:p>
          <a:p>
            <a:pPr marL="0" indent="0" algn="ctr">
              <a:buNone/>
            </a:pPr>
            <a:r>
              <a:rPr lang="sl-SI" dirty="0" smtClean="0"/>
              <a:t>Pokazatelji </a:t>
            </a:r>
            <a:r>
              <a:rPr lang="sl-SI" dirty="0"/>
              <a:t>slovenskih narodnih </a:t>
            </a:r>
            <a:r>
              <a:rPr lang="sl-SI" dirty="0" smtClean="0"/>
              <a:t>knjižnica: </a:t>
            </a:r>
          </a:p>
          <a:p>
            <a:pPr marL="0" indent="0" algn="ctr">
              <a:buNone/>
            </a:pPr>
            <a:r>
              <a:rPr lang="sl-SI" sz="1400" dirty="0">
                <a:hlinkClick r:id="rId3"/>
              </a:rPr>
              <a:t>http://bibsist.nuk.uni-lj.si/kazalci/kazalci_spl.php</a:t>
            </a:r>
            <a:endParaRPr lang="sl-SI" sz="1400" dirty="0" smtClean="0"/>
          </a:p>
          <a:p>
            <a:pPr marL="0" indent="0" algn="ctr">
              <a:buNone/>
            </a:pPr>
            <a:r>
              <a:rPr lang="sl-SI" dirty="0" smtClean="0">
                <a:sym typeface="Wingdings" panose="05000000000000000000" pitchFamily="2" charset="2"/>
              </a:rPr>
              <a:t> </a:t>
            </a:r>
          </a:p>
          <a:p>
            <a:pPr marL="0" indent="0" algn="ctr">
              <a:buNone/>
            </a:pPr>
            <a:r>
              <a:rPr lang="sl-SI" dirty="0" smtClean="0">
                <a:solidFill>
                  <a:srgbClr val="00B0F0"/>
                </a:solidFill>
                <a:sym typeface="Wingdings" panose="05000000000000000000" pitchFamily="2" charset="2"/>
              </a:rPr>
              <a:t>Hvala na pažnji.</a:t>
            </a:r>
          </a:p>
          <a:p>
            <a:pPr marL="0" indent="0" algn="ctr">
              <a:buNone/>
            </a:pPr>
            <a:r>
              <a:rPr lang="sl-SI" sz="4800" dirty="0" smtClean="0">
                <a:solidFill>
                  <a:srgbClr val="00B0F0"/>
                </a:solidFill>
                <a:sym typeface="Wingdings" panose="05000000000000000000" pitchFamily="2" charset="2"/>
              </a:rPr>
              <a:t></a:t>
            </a:r>
            <a:endParaRPr lang="sl-SI" sz="4800" dirty="0">
              <a:solidFill>
                <a:srgbClr val="00B0F0"/>
              </a:solidFill>
            </a:endParaRPr>
          </a:p>
        </p:txBody>
      </p:sp>
      <p:sp>
        <p:nvSpPr>
          <p:cNvPr id="4" name="Ograda datuma 3"/>
          <p:cNvSpPr>
            <a:spLocks noGrp="1"/>
          </p:cNvSpPr>
          <p:nvPr>
            <p:ph type="dt" sz="half" idx="10"/>
          </p:nvPr>
        </p:nvSpPr>
        <p:spPr/>
        <p:txBody>
          <a:bodyPr/>
          <a:lstStyle/>
          <a:p>
            <a:pPr>
              <a:defRPr/>
            </a:pPr>
            <a:fld id="{B7DFD9A7-87AA-4E93-A066-2522F0F86813}"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16</a:t>
            </a:fld>
            <a:endParaRPr lang="sl-SI"/>
          </a:p>
        </p:txBody>
      </p:sp>
    </p:spTree>
    <p:extLst>
      <p:ext uri="{BB962C8B-B14F-4D97-AF65-F5344CB8AC3E}">
        <p14:creationId xmlns:p14="http://schemas.microsoft.com/office/powerpoint/2010/main" val="2556288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Organizacija mreže</a:t>
            </a:r>
            <a:endParaRPr lang="sl-SI" dirty="0"/>
          </a:p>
        </p:txBody>
      </p:sp>
      <p:sp>
        <p:nvSpPr>
          <p:cNvPr id="3" name="Ograda vsebine 2"/>
          <p:cNvSpPr>
            <a:spLocks noGrp="1"/>
          </p:cNvSpPr>
          <p:nvPr>
            <p:ph idx="1"/>
          </p:nvPr>
        </p:nvSpPr>
        <p:spPr/>
        <p:txBody>
          <a:bodyPr/>
          <a:lstStyle/>
          <a:p>
            <a:r>
              <a:rPr lang="sl-SI" sz="2400" dirty="0">
                <a:solidFill>
                  <a:srgbClr val="C00000"/>
                </a:solidFill>
              </a:rPr>
              <a:t>Osrednja območna splošna knjižnica (OOK) </a:t>
            </a:r>
            <a:r>
              <a:rPr lang="sl-SI" sz="2400" dirty="0" smtClean="0">
                <a:solidFill>
                  <a:srgbClr val="C00000"/>
                </a:solidFill>
              </a:rPr>
              <a:t>-  </a:t>
            </a:r>
            <a:r>
              <a:rPr lang="sl-SI" sz="2000" dirty="0"/>
              <a:t>knjižnična </a:t>
            </a:r>
            <a:r>
              <a:rPr lang="sl-SI" sz="2000" dirty="0" err="1"/>
              <a:t>djelatnost</a:t>
            </a:r>
            <a:r>
              <a:rPr lang="sl-SI" sz="2000" dirty="0"/>
              <a:t> </a:t>
            </a:r>
            <a:r>
              <a:rPr lang="sl-SI" sz="2000" dirty="0" err="1"/>
              <a:t>središnje</a:t>
            </a:r>
            <a:r>
              <a:rPr lang="sl-SI" sz="2000" dirty="0"/>
              <a:t> (regionalne)narodne knjižnice</a:t>
            </a:r>
            <a:r>
              <a:rPr lang="sl-SI" sz="2000" dirty="0" smtClean="0"/>
              <a:t> </a:t>
            </a:r>
            <a:r>
              <a:rPr lang="sl-SI" sz="2000" dirty="0" err="1" smtClean="0"/>
              <a:t>obuhvaća</a:t>
            </a:r>
            <a:r>
              <a:rPr lang="sl-SI" sz="2000" dirty="0" smtClean="0"/>
              <a:t> </a:t>
            </a:r>
            <a:r>
              <a:rPr lang="sl-SI" sz="2000" dirty="0" err="1" smtClean="0"/>
              <a:t>obavljanje</a:t>
            </a:r>
            <a:r>
              <a:rPr lang="sl-SI" sz="2000" dirty="0" smtClean="0"/>
              <a:t> posebnih </a:t>
            </a:r>
            <a:r>
              <a:rPr lang="sl-SI" sz="2000" dirty="0" err="1" smtClean="0"/>
              <a:t>poslova</a:t>
            </a:r>
            <a:r>
              <a:rPr lang="sl-SI" sz="2000" dirty="0" smtClean="0"/>
              <a:t> i </a:t>
            </a:r>
            <a:r>
              <a:rPr lang="sl-SI" sz="2000" dirty="0" err="1" smtClean="0"/>
              <a:t>zadataka</a:t>
            </a:r>
            <a:r>
              <a:rPr lang="sl-SI" sz="2000" dirty="0" smtClean="0"/>
              <a:t> za potrebe </a:t>
            </a:r>
            <a:r>
              <a:rPr lang="sl-SI" sz="2000" dirty="0" err="1" smtClean="0"/>
              <a:t>određene</a:t>
            </a:r>
            <a:r>
              <a:rPr lang="sl-SI" sz="2000" dirty="0" smtClean="0"/>
              <a:t> knjižničarske regije </a:t>
            </a:r>
            <a:r>
              <a:rPr lang="sl-SI" sz="2000" dirty="0" err="1" smtClean="0"/>
              <a:t>sukladno</a:t>
            </a:r>
            <a:r>
              <a:rPr lang="sl-SI" sz="2000" dirty="0" smtClean="0"/>
              <a:t> Zakonu (27. </a:t>
            </a:r>
            <a:r>
              <a:rPr lang="sl-SI" sz="2000" dirty="0" err="1" smtClean="0"/>
              <a:t>članak</a:t>
            </a:r>
            <a:r>
              <a:rPr lang="sl-SI" sz="2000" dirty="0" smtClean="0"/>
              <a:t>), ugovoru </a:t>
            </a:r>
            <a:r>
              <a:rPr lang="sl-SI" sz="2000" dirty="0" err="1" smtClean="0"/>
              <a:t>sa</a:t>
            </a:r>
            <a:r>
              <a:rPr lang="sl-SI" sz="2000" dirty="0" smtClean="0"/>
              <a:t> </a:t>
            </a:r>
            <a:r>
              <a:rPr lang="sl-SI" sz="2000" dirty="0" err="1" smtClean="0"/>
              <a:t>ministarstvom</a:t>
            </a:r>
            <a:r>
              <a:rPr lang="sl-SI" sz="2000" dirty="0" smtClean="0"/>
              <a:t> kulture te dogovoru </a:t>
            </a:r>
            <a:r>
              <a:rPr lang="sl-SI" sz="2000" dirty="0" err="1" smtClean="0"/>
              <a:t>sa</a:t>
            </a:r>
            <a:r>
              <a:rPr lang="sl-SI" sz="2000" dirty="0" smtClean="0"/>
              <a:t> </a:t>
            </a:r>
            <a:r>
              <a:rPr lang="sl-SI" sz="2000" dirty="0"/>
              <a:t>svojim </a:t>
            </a:r>
            <a:r>
              <a:rPr lang="sl-SI" sz="2000" dirty="0" err="1" smtClean="0"/>
              <a:t>osnivačem</a:t>
            </a:r>
            <a:r>
              <a:rPr lang="sl-SI" sz="2000" dirty="0" smtClean="0"/>
              <a:t>.</a:t>
            </a:r>
          </a:p>
          <a:p>
            <a:r>
              <a:rPr lang="sl-SI" sz="2400" dirty="0">
                <a:solidFill>
                  <a:srgbClr val="00B050"/>
                </a:solidFill>
              </a:rPr>
              <a:t>Osrednja knjižnica (OK) </a:t>
            </a:r>
            <a:r>
              <a:rPr lang="sl-SI" sz="2000" dirty="0" smtClean="0"/>
              <a:t>je narodna </a:t>
            </a:r>
            <a:r>
              <a:rPr lang="sl-SI" sz="2000" dirty="0"/>
              <a:t>knjižnica </a:t>
            </a:r>
            <a:r>
              <a:rPr lang="sl-SI" sz="2000" dirty="0" err="1" smtClean="0"/>
              <a:t>koja</a:t>
            </a:r>
            <a:r>
              <a:rPr lang="sl-SI" sz="2000" dirty="0" smtClean="0"/>
              <a:t> </a:t>
            </a:r>
            <a:r>
              <a:rPr lang="sl-SI" sz="2000" dirty="0" err="1" smtClean="0"/>
              <a:t>obavlja</a:t>
            </a:r>
            <a:r>
              <a:rPr lang="sl-SI" sz="2000" dirty="0" smtClean="0"/>
              <a:t> </a:t>
            </a:r>
            <a:r>
              <a:rPr lang="sl-SI" sz="2000" dirty="0" err="1" smtClean="0"/>
              <a:t>knjižničnu</a:t>
            </a:r>
            <a:r>
              <a:rPr lang="sl-SI" sz="2000" dirty="0" smtClean="0"/>
              <a:t> </a:t>
            </a:r>
            <a:r>
              <a:rPr lang="sl-SI" sz="2000" dirty="0" err="1" smtClean="0"/>
              <a:t>djelatnost</a:t>
            </a:r>
            <a:r>
              <a:rPr lang="sl-SI" sz="2000" dirty="0" smtClean="0"/>
              <a:t> na teritoriju </a:t>
            </a:r>
            <a:r>
              <a:rPr lang="sl-SI" sz="2000" dirty="0" err="1" smtClean="0"/>
              <a:t>jedne</a:t>
            </a:r>
            <a:r>
              <a:rPr lang="sl-SI" sz="2000" dirty="0" smtClean="0"/>
              <a:t> </a:t>
            </a:r>
            <a:r>
              <a:rPr lang="sl-SI" sz="2000" dirty="0" err="1" smtClean="0"/>
              <a:t>ili</a:t>
            </a:r>
            <a:r>
              <a:rPr lang="sl-SI" sz="2000" dirty="0" smtClean="0"/>
              <a:t> više </a:t>
            </a:r>
            <a:r>
              <a:rPr lang="sl-SI" sz="2000" dirty="0" err="1" smtClean="0"/>
              <a:t>općina</a:t>
            </a:r>
            <a:r>
              <a:rPr lang="sl-SI" sz="2000" dirty="0"/>
              <a:t> </a:t>
            </a:r>
            <a:r>
              <a:rPr lang="sl-SI" sz="2000" dirty="0" smtClean="0"/>
              <a:t>i </a:t>
            </a:r>
            <a:r>
              <a:rPr lang="sl-SI" sz="2000" dirty="0" err="1" smtClean="0"/>
              <a:t>koja</a:t>
            </a:r>
            <a:r>
              <a:rPr lang="sl-SI" sz="2000" dirty="0" smtClean="0"/>
              <a:t> po potrebi organizira </a:t>
            </a:r>
            <a:r>
              <a:rPr lang="sl-SI" sz="2000" dirty="0" err="1" smtClean="0"/>
              <a:t>mrežu</a:t>
            </a:r>
            <a:r>
              <a:rPr lang="sl-SI" sz="2000" dirty="0" smtClean="0"/>
              <a:t> </a:t>
            </a:r>
            <a:r>
              <a:rPr lang="sl-SI" sz="2000" dirty="0" err="1" smtClean="0"/>
              <a:t>ustrojbenih</a:t>
            </a:r>
            <a:r>
              <a:rPr lang="sl-SI" sz="2000" dirty="0" smtClean="0"/>
              <a:t> </a:t>
            </a:r>
            <a:r>
              <a:rPr lang="sl-SI" sz="2000" dirty="0" err="1" smtClean="0"/>
              <a:t>jedinica</a:t>
            </a:r>
            <a:r>
              <a:rPr lang="sl-SI" sz="2000" dirty="0" smtClean="0"/>
              <a:t> </a:t>
            </a:r>
            <a:r>
              <a:rPr lang="sl-SI" sz="2000" dirty="0" err="1" smtClean="0"/>
              <a:t>ili</a:t>
            </a:r>
            <a:r>
              <a:rPr lang="sl-SI" sz="2000" dirty="0" smtClean="0"/>
              <a:t> </a:t>
            </a:r>
            <a:r>
              <a:rPr lang="sl-SI" sz="2000" dirty="0" err="1" smtClean="0"/>
              <a:t>stajališta</a:t>
            </a:r>
            <a:r>
              <a:rPr lang="sl-SI" sz="2000" dirty="0" smtClean="0"/>
              <a:t> pokretne knjižnice.</a:t>
            </a:r>
          </a:p>
          <a:p>
            <a:r>
              <a:rPr lang="sl-SI" sz="2400" dirty="0" smtClean="0">
                <a:solidFill>
                  <a:srgbClr val="FF00FF"/>
                </a:solidFill>
              </a:rPr>
              <a:t>Narodna </a:t>
            </a:r>
            <a:r>
              <a:rPr lang="sl-SI" sz="2400" dirty="0">
                <a:solidFill>
                  <a:srgbClr val="FF00FF"/>
                </a:solidFill>
              </a:rPr>
              <a:t>in univerzitetna knjižnica (NUK</a:t>
            </a:r>
            <a:r>
              <a:rPr lang="sl-SI" sz="2000" dirty="0">
                <a:solidFill>
                  <a:srgbClr val="FF00FF"/>
                </a:solidFill>
              </a:rPr>
              <a:t>)</a:t>
            </a:r>
            <a:r>
              <a:rPr lang="sl-SI" sz="2000" dirty="0"/>
              <a:t> </a:t>
            </a:r>
            <a:r>
              <a:rPr lang="sl-SI" sz="2000" dirty="0" smtClean="0"/>
              <a:t>u </a:t>
            </a:r>
            <a:r>
              <a:rPr lang="sl-SI" sz="2000" dirty="0"/>
              <a:t>Ljubljani </a:t>
            </a:r>
            <a:r>
              <a:rPr lang="sl-SI" sz="2000" dirty="0" err="1" smtClean="0"/>
              <a:t>obavlja</a:t>
            </a:r>
            <a:r>
              <a:rPr lang="sl-SI" sz="2000" dirty="0" smtClean="0"/>
              <a:t> </a:t>
            </a:r>
            <a:r>
              <a:rPr lang="sl-SI" sz="2000" dirty="0" err="1" smtClean="0"/>
              <a:t>knjižničnu</a:t>
            </a:r>
            <a:r>
              <a:rPr lang="sl-SI" sz="2000" dirty="0" smtClean="0"/>
              <a:t> i </a:t>
            </a:r>
            <a:r>
              <a:rPr lang="sl-SI" sz="2000" dirty="0" err="1" smtClean="0"/>
              <a:t>informacijsku</a:t>
            </a:r>
            <a:r>
              <a:rPr lang="sl-SI" sz="2000" dirty="0" smtClean="0"/>
              <a:t> </a:t>
            </a:r>
            <a:r>
              <a:rPr lang="sl-SI" sz="2000" dirty="0" err="1" smtClean="0"/>
              <a:t>djelatnost</a:t>
            </a:r>
            <a:r>
              <a:rPr lang="sl-SI" sz="2000" dirty="0" smtClean="0"/>
              <a:t> nacionalne knjižnice, kao i znanstveno-</a:t>
            </a:r>
            <a:r>
              <a:rPr lang="sl-SI" sz="2000" dirty="0" err="1" smtClean="0"/>
              <a:t>istraživačku</a:t>
            </a:r>
            <a:r>
              <a:rPr lang="sl-SI" sz="2000" dirty="0" smtClean="0"/>
              <a:t> i </a:t>
            </a:r>
            <a:r>
              <a:rPr lang="sl-SI" sz="2000" dirty="0" err="1" smtClean="0"/>
              <a:t>razvojnu</a:t>
            </a:r>
            <a:r>
              <a:rPr lang="sl-SI" sz="2000" dirty="0" smtClean="0"/>
              <a:t> </a:t>
            </a:r>
            <a:r>
              <a:rPr lang="sl-SI" sz="2000" dirty="0" err="1" smtClean="0"/>
              <a:t>djelatnost</a:t>
            </a:r>
            <a:r>
              <a:rPr lang="sl-SI" sz="2000" dirty="0" smtClean="0"/>
              <a:t> radi </a:t>
            </a:r>
            <a:r>
              <a:rPr lang="sl-SI" sz="2000" dirty="0" err="1" smtClean="0"/>
              <a:t>unapređivanja</a:t>
            </a:r>
            <a:r>
              <a:rPr lang="sl-SI" sz="2000" dirty="0" smtClean="0"/>
              <a:t> </a:t>
            </a:r>
            <a:r>
              <a:rPr lang="sl-SI" sz="2000" dirty="0" err="1" smtClean="0"/>
              <a:t>slovenskog</a:t>
            </a:r>
            <a:r>
              <a:rPr lang="sl-SI" sz="2000" dirty="0" smtClean="0"/>
              <a:t> knjižničarstva te izgradnje i razvoja </a:t>
            </a:r>
            <a:r>
              <a:rPr lang="sl-SI" sz="2000" dirty="0" err="1" smtClean="0"/>
              <a:t>slovenskog</a:t>
            </a:r>
            <a:r>
              <a:rPr lang="sl-SI" sz="2000" dirty="0" smtClean="0"/>
              <a:t> </a:t>
            </a:r>
            <a:r>
              <a:rPr lang="sl-SI" sz="2000" dirty="0" err="1" smtClean="0"/>
              <a:t>knjižničnog</a:t>
            </a:r>
            <a:r>
              <a:rPr lang="sl-SI" sz="2000" dirty="0" smtClean="0"/>
              <a:t> </a:t>
            </a:r>
            <a:r>
              <a:rPr lang="sl-SI" sz="2000" dirty="0" err="1" smtClean="0"/>
              <a:t>sustava</a:t>
            </a:r>
            <a:r>
              <a:rPr lang="sl-SI" sz="2000" dirty="0" smtClean="0"/>
              <a:t>.</a:t>
            </a:r>
            <a:endParaRPr lang="sl-SI" sz="2000" dirty="0"/>
          </a:p>
          <a:p>
            <a:endParaRPr lang="sl-SI" sz="2000" dirty="0"/>
          </a:p>
          <a:p>
            <a:endParaRPr lang="sl-SI" sz="2000" dirty="0" smtClean="0"/>
          </a:p>
          <a:p>
            <a:endParaRPr lang="sl-SI" sz="2000" dirty="0"/>
          </a:p>
        </p:txBody>
      </p:sp>
      <p:sp>
        <p:nvSpPr>
          <p:cNvPr id="4" name="Ograda datuma 3"/>
          <p:cNvSpPr>
            <a:spLocks noGrp="1"/>
          </p:cNvSpPr>
          <p:nvPr>
            <p:ph type="dt" sz="half" idx="10"/>
          </p:nvPr>
        </p:nvSpPr>
        <p:spPr/>
        <p:txBody>
          <a:bodyPr/>
          <a:lstStyle/>
          <a:p>
            <a:pPr>
              <a:defRPr/>
            </a:pPr>
            <a:fld id="{EF21DBB8-422D-421D-893A-20C0E8F8242B}" type="datetime1">
              <a:rPr lang="sl-SI" smtClean="0"/>
              <a:t>8.10.2013</a:t>
            </a:fld>
            <a:endParaRPr lang="sl-SI" dirty="0"/>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dirty="0"/>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2</a:t>
            </a:fld>
            <a:endParaRPr lang="sl-SI"/>
          </a:p>
        </p:txBody>
      </p:sp>
    </p:spTree>
    <p:extLst>
      <p:ext uri="{BB962C8B-B14F-4D97-AF65-F5344CB8AC3E}">
        <p14:creationId xmlns:p14="http://schemas.microsoft.com/office/powerpoint/2010/main" val="1010307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 </a:t>
            </a:r>
            <a:r>
              <a:rPr lang="sl-SI" dirty="0" smtClean="0"/>
              <a:t>NARODNA </a:t>
            </a:r>
            <a:r>
              <a:rPr lang="sl-SI" dirty="0"/>
              <a:t>KNJIŽNICA </a:t>
            </a:r>
            <a:r>
              <a:rPr lang="sl-SI" dirty="0" smtClean="0"/>
              <a:t>I NJEZINI OSNOVNI ZADACI</a:t>
            </a:r>
            <a:endParaRPr lang="sl-SI" dirty="0"/>
          </a:p>
        </p:txBody>
      </p:sp>
      <p:sp>
        <p:nvSpPr>
          <p:cNvPr id="3" name="Ograda vsebine 2"/>
          <p:cNvSpPr>
            <a:spLocks noGrp="1"/>
          </p:cNvSpPr>
          <p:nvPr>
            <p:ph idx="1"/>
          </p:nvPr>
        </p:nvSpPr>
        <p:spPr>
          <a:xfrm>
            <a:off x="395536" y="2204864"/>
            <a:ext cx="8229600" cy="4525963"/>
          </a:xfrm>
        </p:spPr>
        <p:txBody>
          <a:bodyPr/>
          <a:lstStyle/>
          <a:p>
            <a:r>
              <a:rPr lang="sl-SI" dirty="0" smtClean="0"/>
              <a:t>Definicija i svrha narodne </a:t>
            </a:r>
            <a:r>
              <a:rPr lang="sl-SI" dirty="0"/>
              <a:t>knjižnice.</a:t>
            </a:r>
          </a:p>
        </p:txBody>
      </p:sp>
      <p:sp>
        <p:nvSpPr>
          <p:cNvPr id="4" name="Ograda datuma 3"/>
          <p:cNvSpPr>
            <a:spLocks noGrp="1"/>
          </p:cNvSpPr>
          <p:nvPr>
            <p:ph type="dt" sz="half" idx="10"/>
          </p:nvPr>
        </p:nvSpPr>
        <p:spPr/>
        <p:txBody>
          <a:bodyPr/>
          <a:lstStyle/>
          <a:p>
            <a:pPr>
              <a:defRPr/>
            </a:pPr>
            <a:fld id="{CDFE8401-5BAB-4F20-89CA-5A354D809E48}"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3</a:t>
            </a:fld>
            <a:endParaRPr lang="sl-SI"/>
          </a:p>
        </p:txBody>
      </p:sp>
    </p:spTree>
    <p:extLst>
      <p:ext uri="{BB962C8B-B14F-4D97-AF65-F5344CB8AC3E}">
        <p14:creationId xmlns:p14="http://schemas.microsoft.com/office/powerpoint/2010/main" val="2118316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II. </a:t>
            </a:r>
            <a:r>
              <a:rPr lang="sl-SI" dirty="0" smtClean="0"/>
              <a:t>ORGANIZACIJA NARODNE </a:t>
            </a:r>
            <a:r>
              <a:rPr lang="sl-SI" dirty="0"/>
              <a:t>KNJIŽNICE, </a:t>
            </a:r>
            <a:r>
              <a:rPr lang="sl-SI" dirty="0" smtClean="0"/>
              <a:t>KORISNICI I USLUGE </a:t>
            </a:r>
            <a:endParaRPr lang="sl-SI" dirty="0"/>
          </a:p>
        </p:txBody>
      </p:sp>
      <p:sp>
        <p:nvSpPr>
          <p:cNvPr id="7" name="Ograda vsebine 6"/>
          <p:cNvSpPr>
            <a:spLocks noGrp="1"/>
          </p:cNvSpPr>
          <p:nvPr>
            <p:ph idx="1"/>
          </p:nvPr>
        </p:nvSpPr>
        <p:spPr>
          <a:xfrm>
            <a:off x="395536" y="2332037"/>
            <a:ext cx="8229600" cy="4525963"/>
          </a:xfrm>
        </p:spPr>
        <p:txBody>
          <a:bodyPr/>
          <a:lstStyle/>
          <a:p>
            <a:r>
              <a:rPr lang="sl-SI" dirty="0" smtClean="0"/>
              <a:t>Definicije, organizacija, </a:t>
            </a:r>
            <a:r>
              <a:rPr lang="sl-SI" dirty="0"/>
              <a:t>mreža </a:t>
            </a:r>
            <a:r>
              <a:rPr lang="sl-SI" dirty="0" smtClean="0"/>
              <a:t>(</a:t>
            </a:r>
            <a:r>
              <a:rPr lang="sl-SI" dirty="0" err="1" smtClean="0"/>
              <a:t>središnja</a:t>
            </a:r>
            <a:r>
              <a:rPr lang="sl-SI" dirty="0" smtClean="0"/>
              <a:t> narodna knjižnica, </a:t>
            </a:r>
            <a:r>
              <a:rPr lang="sl-SI" dirty="0" err="1" smtClean="0"/>
              <a:t>ogranak</a:t>
            </a:r>
            <a:r>
              <a:rPr lang="sl-SI" dirty="0" smtClean="0"/>
              <a:t>, pokretna knjižnica, drugi oblici), </a:t>
            </a:r>
            <a:r>
              <a:rPr lang="sl-SI" dirty="0" err="1" smtClean="0"/>
              <a:t>otvorenost</a:t>
            </a:r>
            <a:endParaRPr lang="sl-SI" dirty="0"/>
          </a:p>
        </p:txBody>
      </p:sp>
      <p:sp>
        <p:nvSpPr>
          <p:cNvPr id="3" name="Ograda datuma 2"/>
          <p:cNvSpPr>
            <a:spLocks noGrp="1"/>
          </p:cNvSpPr>
          <p:nvPr>
            <p:ph type="dt" sz="half" idx="10"/>
          </p:nvPr>
        </p:nvSpPr>
        <p:spPr/>
        <p:txBody>
          <a:bodyPr/>
          <a:lstStyle/>
          <a:p>
            <a:pPr>
              <a:defRPr/>
            </a:pPr>
            <a:fld id="{E984A353-A3FD-46FE-871A-2070AA531540}" type="datetime1">
              <a:rPr lang="sl-SI" smtClean="0"/>
              <a:t>8.10.2013</a:t>
            </a:fld>
            <a:endParaRPr lang="sl-SI"/>
          </a:p>
        </p:txBody>
      </p:sp>
      <p:sp>
        <p:nvSpPr>
          <p:cNvPr id="4" name="Ograda noge 3"/>
          <p:cNvSpPr>
            <a:spLocks noGrp="1"/>
          </p:cNvSpPr>
          <p:nvPr>
            <p:ph type="ftr" sz="quarter" idx="11"/>
          </p:nvPr>
        </p:nvSpPr>
        <p:spPr/>
        <p:txBody>
          <a:bodyPr/>
          <a:lstStyle/>
          <a:p>
            <a:pPr>
              <a:defRPr/>
            </a:pPr>
            <a:r>
              <a:rPr lang="sl-SI" smtClean="0"/>
              <a:t>Milena Bon: Standardi za splošne knjižnice</a:t>
            </a:r>
            <a:endParaRPr lang="sl-SI"/>
          </a:p>
        </p:txBody>
      </p:sp>
      <p:sp>
        <p:nvSpPr>
          <p:cNvPr id="5" name="Ograda številke diapozitiva 4"/>
          <p:cNvSpPr>
            <a:spLocks noGrp="1"/>
          </p:cNvSpPr>
          <p:nvPr>
            <p:ph type="sldNum" sz="quarter" idx="12"/>
          </p:nvPr>
        </p:nvSpPr>
        <p:spPr/>
        <p:txBody>
          <a:bodyPr/>
          <a:lstStyle/>
          <a:p>
            <a:pPr>
              <a:defRPr/>
            </a:pPr>
            <a:fld id="{81BE239E-3183-4DEE-9D4D-AE7B05DE90B9}" type="slidenum">
              <a:rPr lang="sl-SI" smtClean="0"/>
              <a:pPr>
                <a:defRPr/>
              </a:pPr>
              <a:t>4</a:t>
            </a:fld>
            <a:endParaRPr lang="sl-SI"/>
          </a:p>
        </p:txBody>
      </p:sp>
    </p:spTree>
    <p:extLst>
      <p:ext uri="{BB962C8B-B14F-4D97-AF65-F5344CB8AC3E}">
        <p14:creationId xmlns:p14="http://schemas.microsoft.com/office/powerpoint/2010/main" val="3808942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err="1" smtClean="0"/>
              <a:t>Otvorenost</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3290724020"/>
              </p:ext>
            </p:extLst>
          </p:nvPr>
        </p:nvGraphicFramePr>
        <p:xfrm>
          <a:off x="755576" y="1268760"/>
          <a:ext cx="7807513" cy="4018060"/>
        </p:xfrm>
        <a:graphic>
          <a:graphicData uri="http://schemas.openxmlformats.org/drawingml/2006/table">
            <a:tbl>
              <a:tblPr>
                <a:tableStyleId>{3C2FFA5D-87B4-456A-9821-1D502468CF0F}</a:tableStyleId>
              </a:tblPr>
              <a:tblGrid>
                <a:gridCol w="2512822"/>
                <a:gridCol w="1918931"/>
                <a:gridCol w="1976959"/>
                <a:gridCol w="1398801"/>
              </a:tblGrid>
              <a:tr h="769295">
                <a:tc gridSpan="4">
                  <a:txBody>
                    <a:bodyPr/>
                    <a:lstStyle/>
                    <a:p>
                      <a:pPr algn="ctr" fontAlgn="b"/>
                      <a:r>
                        <a:rPr lang="sl-SI" sz="3600" u="none" strike="noStrike" dirty="0" smtClean="0">
                          <a:effectLst/>
                        </a:rPr>
                        <a:t>ORGANIZACIJSKE JEDINICE</a:t>
                      </a:r>
                      <a:endParaRPr lang="sl-SI" sz="3600" b="0" i="0" u="none" strike="noStrike" dirty="0">
                        <a:effectLst/>
                        <a:latin typeface="Calibri"/>
                      </a:endParaRPr>
                    </a:p>
                  </a:txBody>
                  <a:tcPr marL="7620" marR="7620" marT="7620" marB="0" anchor="ctr"/>
                </a:tc>
                <a:tc hMerge="1">
                  <a:txBody>
                    <a:bodyPr/>
                    <a:lstStyle/>
                    <a:p>
                      <a:pPr algn="ctr" fontAlgn="b"/>
                      <a:endParaRPr lang="sl-SI" sz="2000" b="0" i="0" u="none" strike="noStrike" dirty="0">
                        <a:effectLst/>
                        <a:latin typeface="Calibri"/>
                      </a:endParaRPr>
                    </a:p>
                  </a:txBody>
                  <a:tcPr marL="7620" marR="7620" marT="7620" marB="0" anchor="b"/>
                </a:tc>
                <a:tc hMerge="1">
                  <a:txBody>
                    <a:bodyPr/>
                    <a:lstStyle/>
                    <a:p>
                      <a:pPr algn="l" fontAlgn="b"/>
                      <a:endParaRPr lang="sl-SI" sz="2000" b="0" i="0" u="none" strike="noStrike" dirty="0">
                        <a:effectLst/>
                        <a:latin typeface="Calibri"/>
                      </a:endParaRPr>
                    </a:p>
                  </a:txBody>
                  <a:tcPr marL="7620" marR="7620" marT="7620" marB="0" anchor="b"/>
                </a:tc>
                <a:tc hMerge="1">
                  <a:txBody>
                    <a:bodyPr/>
                    <a:lstStyle/>
                    <a:p>
                      <a:pPr algn="l" fontAlgn="b"/>
                      <a:endParaRPr lang="sl-SI" sz="2000" b="0" i="0" u="none" strike="noStrike" dirty="0">
                        <a:effectLst/>
                        <a:latin typeface="Calibri"/>
                      </a:endParaRPr>
                    </a:p>
                  </a:txBody>
                  <a:tcPr marL="7620" marR="7620" marT="7620" marB="0" anchor="b"/>
                </a:tc>
              </a:tr>
              <a:tr h="76929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l-SI" sz="2400" u="none" strike="noStrike" dirty="0" err="1" smtClean="0">
                          <a:effectLst/>
                        </a:rPr>
                        <a:t>Središnja</a:t>
                      </a:r>
                      <a:r>
                        <a:rPr lang="sl-SI" sz="2400" u="none" strike="noStrike" dirty="0" smtClean="0">
                          <a:effectLst/>
                        </a:rPr>
                        <a:t> knjižnica</a:t>
                      </a:r>
                      <a:r>
                        <a:rPr lang="sl-SI" sz="2000" u="none" strike="noStrike" dirty="0">
                          <a:effectLst/>
                        </a:rPr>
                        <a:t> </a:t>
                      </a:r>
                      <a:endParaRPr lang="sl-SI" sz="2000" b="1" i="0" u="none" strike="noStrike" dirty="0">
                        <a:effectLst/>
                        <a:latin typeface="Calibri"/>
                      </a:endParaRPr>
                    </a:p>
                  </a:txBody>
                  <a:tcPr marL="7620" marR="7620" marT="7620" marB="0" anchor="ctr"/>
                </a:tc>
                <a:tc>
                  <a:txBody>
                    <a:bodyPr/>
                    <a:lstStyle/>
                    <a:p>
                      <a:pPr algn="ctr" fontAlgn="b"/>
                      <a:r>
                        <a:rPr lang="sl-SI" sz="2400" u="none" strike="noStrike" dirty="0" err="1" smtClean="0">
                          <a:effectLst/>
                        </a:rPr>
                        <a:t>Ogranak</a:t>
                      </a:r>
                      <a:endParaRPr lang="sl-SI" sz="2400" b="1" i="1" u="none" strike="noStrike" dirty="0">
                        <a:solidFill>
                          <a:srgbClr val="000000"/>
                        </a:solidFill>
                        <a:effectLst/>
                        <a:latin typeface="Calibri"/>
                      </a:endParaRPr>
                    </a:p>
                  </a:txBody>
                  <a:tcPr marL="7620" marR="7620" marT="7620" marB="0" anchor="ctr"/>
                </a:tc>
                <a:tc>
                  <a:txBody>
                    <a:bodyPr/>
                    <a:lstStyle/>
                    <a:p>
                      <a:pPr algn="ctr" fontAlgn="b"/>
                      <a:r>
                        <a:rPr lang="sl-SI" sz="2400" u="none" strike="noStrike" dirty="0" err="1" smtClean="0">
                          <a:effectLst/>
                        </a:rPr>
                        <a:t>Bibliobus</a:t>
                      </a:r>
                      <a:endParaRPr lang="sl-SI" sz="2400" b="1" i="1" u="none" strike="noStrike" dirty="0">
                        <a:effectLst/>
                        <a:latin typeface="Calibri"/>
                      </a:endParaRPr>
                    </a:p>
                  </a:txBody>
                  <a:tcPr marL="7620" marR="7620" marT="7620" marB="0" anchor="ctr"/>
                </a:tc>
                <a:tc>
                  <a:txBody>
                    <a:bodyPr/>
                    <a:lstStyle/>
                    <a:p>
                      <a:pPr algn="ctr" fontAlgn="b"/>
                      <a:r>
                        <a:rPr lang="sl-SI" sz="2400" u="none" strike="noStrike" dirty="0" smtClean="0">
                          <a:effectLst/>
                        </a:rPr>
                        <a:t>Knjižnična </a:t>
                      </a:r>
                      <a:r>
                        <a:rPr lang="sl-SI" sz="2400" u="none" strike="noStrike" dirty="0" err="1" smtClean="0">
                          <a:effectLst/>
                        </a:rPr>
                        <a:t>stanica</a:t>
                      </a:r>
                      <a:endParaRPr lang="sl-SI" sz="2400" b="1" i="1" u="none" strike="noStrike" dirty="0">
                        <a:effectLst/>
                        <a:latin typeface="Calibri"/>
                      </a:endParaRPr>
                    </a:p>
                  </a:txBody>
                  <a:tcPr marL="7620" marR="7620" marT="7620" marB="0" anchor="ctr"/>
                </a:tc>
              </a:tr>
              <a:tr h="410290">
                <a:tc>
                  <a:txBody>
                    <a:bodyPr/>
                    <a:lstStyle/>
                    <a:p>
                      <a:pPr algn="ctr" fontAlgn="b"/>
                      <a:r>
                        <a:rPr lang="sl-SI" sz="2000" u="none" strike="noStrike" dirty="0">
                          <a:effectLst/>
                        </a:rPr>
                        <a:t>8 </a:t>
                      </a:r>
                      <a:r>
                        <a:rPr lang="sl-SI" sz="2000" u="none" strike="noStrike" dirty="0" smtClean="0">
                          <a:effectLst/>
                        </a:rPr>
                        <a:t>sati/dan</a:t>
                      </a:r>
                      <a:endParaRPr lang="sl-SI" sz="2000" b="0" i="0" u="none" strike="noStrike" dirty="0">
                        <a:effectLst/>
                        <a:latin typeface="Calibri"/>
                      </a:endParaRPr>
                    </a:p>
                  </a:txBody>
                  <a:tcPr marL="7620" marR="7620" marT="7620" marB="0" anchor="b"/>
                </a:tc>
                <a:tc>
                  <a:txBody>
                    <a:bodyPr/>
                    <a:lstStyle/>
                    <a:p>
                      <a:pPr algn="ctr" fontAlgn="b"/>
                      <a:r>
                        <a:rPr lang="sl-SI" sz="2000" u="none" strike="noStrike" dirty="0">
                          <a:effectLst/>
                        </a:rPr>
                        <a:t>4 </a:t>
                      </a:r>
                      <a:r>
                        <a:rPr lang="sl-SI" sz="2000" u="none" strike="noStrike" dirty="0" smtClean="0">
                          <a:effectLst/>
                        </a:rPr>
                        <a:t>dana/</a:t>
                      </a:r>
                      <a:r>
                        <a:rPr lang="sl-SI" sz="2000" u="none" strike="noStrike" dirty="0" err="1" smtClean="0">
                          <a:effectLst/>
                        </a:rPr>
                        <a:t>tjedno</a:t>
                      </a:r>
                      <a:endParaRPr lang="sl-SI" sz="2000" b="0" i="0" u="none" strike="noStrike" dirty="0">
                        <a:effectLst/>
                        <a:latin typeface="Calibri"/>
                      </a:endParaRPr>
                    </a:p>
                  </a:txBody>
                  <a:tcPr marL="7620" marR="7620" marT="7620" marB="0" anchor="b"/>
                </a:tc>
                <a:tc rowSpan="6">
                  <a:txBody>
                    <a:bodyPr/>
                    <a:lstStyle/>
                    <a:p>
                      <a:pPr algn="ctr" fontAlgn="b"/>
                      <a:r>
                        <a:rPr lang="pl-PL" sz="2000" u="none" strike="noStrike" dirty="0">
                          <a:effectLst/>
                        </a:rPr>
                        <a:t>2 x </a:t>
                      </a:r>
                      <a:r>
                        <a:rPr lang="pl-PL" sz="2000" u="none" strike="noStrike" dirty="0" smtClean="0">
                          <a:effectLst/>
                        </a:rPr>
                        <a:t>mjesečno/stajalište/postanak minimalno </a:t>
                      </a:r>
                      <a:r>
                        <a:rPr lang="pl-PL" sz="2000" u="none" strike="noStrike" dirty="0">
                          <a:effectLst/>
                        </a:rPr>
                        <a:t>1 </a:t>
                      </a:r>
                      <a:r>
                        <a:rPr lang="pl-PL" sz="2000" u="none" strike="noStrike" dirty="0" smtClean="0">
                          <a:effectLst/>
                        </a:rPr>
                        <a:t>sat</a:t>
                      </a:r>
                      <a:endParaRPr lang="pl-PL" sz="2000" b="0" i="0" u="none" strike="noStrike" dirty="0">
                        <a:effectLst/>
                        <a:latin typeface="Calibri"/>
                      </a:endParaRPr>
                    </a:p>
                  </a:txBody>
                  <a:tcPr marL="7620" marR="7620" marT="7620" marB="0" anchor="ct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410290">
                <a:tc>
                  <a:txBody>
                    <a:bodyPr/>
                    <a:lstStyle/>
                    <a:p>
                      <a:pPr algn="ctr" fontAlgn="b"/>
                      <a:r>
                        <a:rPr lang="sl-SI" sz="2000" u="none" strike="noStrike" dirty="0">
                          <a:effectLst/>
                        </a:rPr>
                        <a:t>&gt; sobota/5 </a:t>
                      </a:r>
                      <a:r>
                        <a:rPr lang="sl-SI" sz="2000" u="none" strike="noStrike" dirty="0" smtClean="0">
                          <a:effectLst/>
                        </a:rPr>
                        <a:t>sati</a:t>
                      </a:r>
                      <a:endParaRPr lang="sl-SI" sz="2000" b="0" i="0" u="none" strike="noStrike" dirty="0">
                        <a:effectLst/>
                        <a:latin typeface="Calibri"/>
                      </a:endParaRPr>
                    </a:p>
                  </a:txBody>
                  <a:tcPr marL="7620" marR="7620" marT="7620" marB="0" anchor="b"/>
                </a:tc>
                <a:tc>
                  <a:txBody>
                    <a:bodyPr/>
                    <a:lstStyle/>
                    <a:p>
                      <a:pPr algn="ctr" fontAlgn="b"/>
                      <a:r>
                        <a:rPr lang="sl-SI" sz="2000" u="none" strike="noStrike" dirty="0">
                          <a:effectLst/>
                        </a:rPr>
                        <a:t> </a:t>
                      </a:r>
                      <a:endParaRPr lang="sl-SI" sz="2000" b="0" i="0" u="none" strike="noStrike" dirty="0">
                        <a:effectLst/>
                        <a:latin typeface="Calibri"/>
                      </a:endParaRPr>
                    </a:p>
                  </a:txBody>
                  <a:tcPr marL="7620" marR="7620" marT="7620" marB="0" anchor="b"/>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769295">
                <a:tc>
                  <a:txBody>
                    <a:bodyPr/>
                    <a:lstStyle/>
                    <a:p>
                      <a:pPr algn="ctr" fontAlgn="b"/>
                      <a:r>
                        <a:rPr lang="sl-SI" sz="2000" u="none" strike="noStrike" dirty="0">
                          <a:effectLst/>
                        </a:rPr>
                        <a:t>&gt; 30.000 p. 60 </a:t>
                      </a:r>
                      <a:r>
                        <a:rPr lang="sl-SI" sz="2000" u="none" strike="noStrike" dirty="0" smtClean="0">
                          <a:effectLst/>
                        </a:rPr>
                        <a:t>sati/</a:t>
                      </a:r>
                      <a:r>
                        <a:rPr lang="sl-SI" sz="2000" u="none" strike="noStrike" dirty="0" err="1" smtClean="0">
                          <a:effectLst/>
                        </a:rPr>
                        <a:t>tjedno</a:t>
                      </a:r>
                      <a:endParaRPr lang="sl-SI" sz="2000" b="0" i="0" u="none" strike="noStrike" dirty="0">
                        <a:effectLst/>
                        <a:latin typeface="Calibri"/>
                      </a:endParaRPr>
                    </a:p>
                  </a:txBody>
                  <a:tcPr marL="7620" marR="7620" marT="7620" marB="0" anchor="ctr"/>
                </a:tc>
                <a:tc>
                  <a:txBody>
                    <a:bodyPr/>
                    <a:lstStyle/>
                    <a:p>
                      <a:pPr algn="ctr" fontAlgn="b"/>
                      <a:r>
                        <a:rPr lang="sl-SI" sz="2000" u="none" strike="noStrike" dirty="0">
                          <a:effectLst/>
                        </a:rPr>
                        <a:t>&gt; 8.000/6 </a:t>
                      </a:r>
                      <a:r>
                        <a:rPr lang="sl-SI" sz="2000" u="none" strike="noStrike" dirty="0" smtClean="0">
                          <a:effectLst/>
                        </a:rPr>
                        <a:t>dana/</a:t>
                      </a:r>
                      <a:r>
                        <a:rPr lang="sl-SI" sz="2000" u="none" strike="noStrike" dirty="0" err="1" smtClean="0">
                          <a:effectLst/>
                        </a:rPr>
                        <a:t>tjedno</a:t>
                      </a:r>
                      <a:endParaRPr lang="sl-SI" sz="2000" b="0" i="0" u="none" strike="noStrike" dirty="0">
                        <a:effectLst/>
                        <a:latin typeface="Calibri"/>
                      </a:endParaRPr>
                    </a:p>
                  </a:txBody>
                  <a:tcPr marL="7620" marR="7620" marT="7620" marB="0" anchor="ctr"/>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410290">
                <a:tc rowSpan="2">
                  <a:txBody>
                    <a:bodyPr/>
                    <a:lstStyle/>
                    <a:p>
                      <a:pPr algn="ctr" fontAlgn="b"/>
                      <a:r>
                        <a:rPr lang="sl-SI" sz="2000" u="none" strike="noStrike" dirty="0">
                          <a:effectLst/>
                        </a:rPr>
                        <a:t>&gt; sobota/5 </a:t>
                      </a:r>
                      <a:r>
                        <a:rPr lang="sl-SI" sz="2000" u="none" strike="noStrike" dirty="0" smtClean="0">
                          <a:effectLst/>
                        </a:rPr>
                        <a:t>sati</a:t>
                      </a:r>
                      <a:endParaRPr lang="sl-SI" sz="2000" b="0" i="0" u="none" strike="noStrike" dirty="0">
                        <a:effectLst/>
                        <a:latin typeface="Calibri"/>
                      </a:endParaRPr>
                    </a:p>
                  </a:txBody>
                  <a:tcPr marL="7620" marR="7620" marT="7620" marB="0" anchor="ctr"/>
                </a:tc>
                <a:tc rowSpan="2">
                  <a:txBody>
                    <a:bodyPr/>
                    <a:lstStyle/>
                    <a:p>
                      <a:pPr algn="ctr" fontAlgn="b"/>
                      <a:r>
                        <a:rPr lang="sl-SI" sz="2000" u="none" strike="noStrike" dirty="0">
                          <a:effectLst/>
                        </a:rPr>
                        <a:t>sobota &gt; 5 </a:t>
                      </a:r>
                      <a:r>
                        <a:rPr lang="sl-SI" sz="2000" u="none" strike="noStrike" dirty="0" smtClean="0">
                          <a:effectLst/>
                        </a:rPr>
                        <a:t>sati</a:t>
                      </a:r>
                      <a:endParaRPr lang="sl-SI" sz="2000" b="0" i="0" u="none" strike="noStrike" dirty="0">
                        <a:effectLst/>
                        <a:latin typeface="Calibri"/>
                      </a:endParaRPr>
                    </a:p>
                  </a:txBody>
                  <a:tcPr marL="7620" marR="7620" marT="7620" marB="0" anchor="ctr"/>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166885">
                <a:tc vMerge="1">
                  <a:txBody>
                    <a:bodyPr/>
                    <a:lstStyle/>
                    <a:p>
                      <a:pPr algn="ctr" fontAlgn="b"/>
                      <a:endParaRPr lang="sl-SI" sz="1100" b="1" i="0" u="none" strike="noStrike">
                        <a:solidFill>
                          <a:srgbClr val="000000"/>
                        </a:solidFill>
                        <a:effectLst/>
                        <a:latin typeface="Calibri"/>
                      </a:endParaRPr>
                    </a:p>
                  </a:txBody>
                  <a:tcPr marL="7620" marR="7620" marT="7620" marB="0" anchor="b"/>
                </a:tc>
                <a:tc vMerge="1">
                  <a:txBody>
                    <a:bodyPr/>
                    <a:lstStyle/>
                    <a:p>
                      <a:pPr algn="ctr" fontAlgn="b"/>
                      <a:endParaRPr lang="sl-SI" sz="1100" b="1" i="0" u="none" strike="noStrike">
                        <a:solidFill>
                          <a:srgbClr val="000000"/>
                        </a:solidFill>
                        <a:effectLst/>
                        <a:latin typeface="Calibri"/>
                      </a:endParaRPr>
                    </a:p>
                  </a:txBody>
                  <a:tcPr marL="7620" marR="7620" marT="7620" marB="0" anchor="b"/>
                </a:tc>
                <a:tc vMerge="1">
                  <a:txBody>
                    <a:bodyPr/>
                    <a:lstStyle/>
                    <a:p>
                      <a:endParaRPr lang="sl-SI"/>
                    </a:p>
                  </a:txBody>
                  <a:tcPr/>
                </a:tc>
                <a:tc rowSpan="2">
                  <a:txBody>
                    <a:bodyPr/>
                    <a:lstStyle/>
                    <a:p>
                      <a:pPr algn="l" fontAlgn="b"/>
                      <a:r>
                        <a:rPr lang="sl-SI" sz="1100" u="none" strike="noStrike" dirty="0">
                          <a:effectLst/>
                        </a:rPr>
                        <a:t> </a:t>
                      </a:r>
                      <a:endParaRPr lang="sl-SI" sz="1100" b="1" i="0" u="none" strike="noStrike" dirty="0">
                        <a:solidFill>
                          <a:srgbClr val="000000"/>
                        </a:solidFill>
                        <a:effectLst/>
                        <a:latin typeface="Calibri"/>
                      </a:endParaRPr>
                    </a:p>
                  </a:txBody>
                  <a:tcPr marL="7620" marR="7620" marT="7620" marB="0" anchor="b"/>
                </a:tc>
              </a:tr>
              <a:tr h="298316">
                <a:tc>
                  <a:txBody>
                    <a:bodyPr/>
                    <a:lstStyle/>
                    <a:p>
                      <a:pPr algn="ctr" fontAlgn="b"/>
                      <a:r>
                        <a:rPr lang="sl-SI" sz="2000" b="1" u="none" strike="noStrike" dirty="0" err="1" smtClean="0">
                          <a:solidFill>
                            <a:srgbClr val="00B0F0"/>
                          </a:solidFill>
                          <a:effectLst/>
                        </a:rPr>
                        <a:t>Postiženo</a:t>
                      </a:r>
                      <a:endParaRPr lang="sl-SI" sz="2000" b="1" i="0" u="none" strike="noStrike" dirty="0">
                        <a:solidFill>
                          <a:srgbClr val="00B0F0"/>
                        </a:solidFill>
                        <a:effectLst/>
                        <a:latin typeface="Calibri"/>
                      </a:endParaRPr>
                    </a:p>
                  </a:txBody>
                  <a:tcPr marL="7620" marR="7620" marT="7620" marB="0" anchor="b"/>
                </a:tc>
                <a:tc>
                  <a:txBody>
                    <a:bodyPr/>
                    <a:lstStyle/>
                    <a:p>
                      <a:pPr algn="ctr" fontAlgn="b"/>
                      <a:r>
                        <a:rPr lang="sl-SI" sz="2000" b="1" u="none" strike="noStrike" dirty="0" err="1" smtClean="0">
                          <a:solidFill>
                            <a:srgbClr val="00B0F0"/>
                          </a:solidFill>
                          <a:effectLst/>
                        </a:rPr>
                        <a:t>Djelomično</a:t>
                      </a:r>
                      <a:endParaRPr lang="sl-SI" sz="2000" b="1" i="0" u="none" strike="noStrike" dirty="0">
                        <a:solidFill>
                          <a:srgbClr val="00B0F0"/>
                        </a:solidFill>
                        <a:effectLst/>
                        <a:latin typeface="Calibri"/>
                      </a:endParaRPr>
                    </a:p>
                  </a:txBody>
                  <a:tcPr marL="7620" marR="7620" marT="7620" marB="0" anchor="b"/>
                </a:tc>
                <a:tc vMerge="1">
                  <a:txBody>
                    <a:bodyPr/>
                    <a:lstStyle/>
                    <a:p>
                      <a:endParaRPr lang="sl-SI"/>
                    </a:p>
                  </a:txBody>
                  <a:tcPr/>
                </a:tc>
                <a:tc vMerge="1">
                  <a:txBody>
                    <a:bodyPr/>
                    <a:lstStyle/>
                    <a:p>
                      <a:endParaRPr lang="sl-SI"/>
                    </a:p>
                  </a:txBody>
                  <a:tcPr/>
                </a:tc>
              </a:tr>
            </a:tbl>
          </a:graphicData>
        </a:graphic>
      </p:graphicFrame>
      <p:sp>
        <p:nvSpPr>
          <p:cNvPr id="3" name="Ograda datuma 2"/>
          <p:cNvSpPr>
            <a:spLocks noGrp="1"/>
          </p:cNvSpPr>
          <p:nvPr>
            <p:ph type="dt" sz="half" idx="10"/>
          </p:nvPr>
        </p:nvSpPr>
        <p:spPr/>
        <p:txBody>
          <a:bodyPr/>
          <a:lstStyle/>
          <a:p>
            <a:pPr>
              <a:defRPr/>
            </a:pPr>
            <a:fld id="{B80C5A7E-D081-4CCA-AB54-8173C500FEF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dirty="0" smtClean="0"/>
              <a:t>Milena Bon: Standardi za splošne knjižnice</a:t>
            </a:r>
            <a:endParaRPr lang="sl-SI" dirty="0"/>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5</a:t>
            </a:fld>
            <a:endParaRPr lang="sl-SI"/>
          </a:p>
        </p:txBody>
      </p:sp>
      <p:graphicFrame>
        <p:nvGraphicFramePr>
          <p:cNvPr id="7" name="Tabela 6"/>
          <p:cNvGraphicFramePr>
            <a:graphicFrameLocks noGrp="1"/>
          </p:cNvGraphicFramePr>
          <p:nvPr>
            <p:extLst>
              <p:ext uri="{D42A27DB-BD31-4B8C-83A1-F6EECF244321}">
                <p14:modId xmlns:p14="http://schemas.microsoft.com/office/powerpoint/2010/main" val="1195763837"/>
              </p:ext>
            </p:extLst>
          </p:nvPr>
        </p:nvGraphicFramePr>
        <p:xfrm>
          <a:off x="755576" y="5301208"/>
          <a:ext cx="7848872" cy="1188720"/>
        </p:xfrm>
        <a:graphic>
          <a:graphicData uri="http://schemas.openxmlformats.org/drawingml/2006/table">
            <a:tbl>
              <a:tblPr>
                <a:tableStyleId>{3C2FFA5D-87B4-456A-9821-1D502468CF0F}</a:tableStyleId>
              </a:tblPr>
              <a:tblGrid>
                <a:gridCol w="3888432"/>
                <a:gridCol w="3960440"/>
              </a:tblGrid>
              <a:tr h="0">
                <a:tc>
                  <a:txBody>
                    <a:bodyPr/>
                    <a:lstStyle/>
                    <a:p>
                      <a:r>
                        <a:rPr lang="pl-PL" sz="2400" dirty="0" smtClean="0">
                          <a:effectLst/>
                        </a:rPr>
                        <a:t>godišnja otvorenost narodnih knjižnica </a:t>
                      </a:r>
                    </a:p>
                    <a:p>
                      <a:r>
                        <a:rPr lang="pl-PL" sz="2400" dirty="0" smtClean="0">
                          <a:effectLst/>
                        </a:rPr>
                        <a:t>Slovenija 31. 12. 2012</a:t>
                      </a:r>
                      <a:endParaRPr lang="pl-PL" sz="2400" b="0" i="0" dirty="0">
                        <a:solidFill>
                          <a:srgbClr val="00B0F0"/>
                        </a:solidFill>
                        <a:effectLst/>
                        <a:latin typeface="+mn-lt"/>
                      </a:endParaRPr>
                    </a:p>
                  </a:txBody>
                  <a:tcPr anchor="ctr"/>
                </a:tc>
                <a:tc>
                  <a:txBody>
                    <a:bodyPr/>
                    <a:lstStyle/>
                    <a:p>
                      <a:r>
                        <a:rPr lang="sl-SI" sz="2400" b="1" dirty="0" smtClean="0">
                          <a:solidFill>
                            <a:srgbClr val="00B0F0"/>
                          </a:solidFill>
                          <a:effectLst/>
                        </a:rPr>
                        <a:t>182,5 </a:t>
                      </a:r>
                      <a:r>
                        <a:rPr lang="sl-SI" sz="2400" b="1" dirty="0" err="1" smtClean="0">
                          <a:solidFill>
                            <a:srgbClr val="00B0F0"/>
                          </a:solidFill>
                          <a:effectLst/>
                        </a:rPr>
                        <a:t>sati/</a:t>
                      </a:r>
                      <a:r>
                        <a:rPr lang="sl-SI" sz="2400" b="1" kern="1200" dirty="0" err="1" smtClean="0">
                          <a:solidFill>
                            <a:srgbClr val="00B0F0"/>
                          </a:solidFill>
                          <a:effectLst/>
                        </a:rPr>
                        <a:t>1.000</a:t>
                      </a:r>
                      <a:r>
                        <a:rPr lang="sl-SI" sz="2400" b="1" kern="1200" dirty="0" smtClean="0">
                          <a:solidFill>
                            <a:srgbClr val="00B0F0"/>
                          </a:solidFill>
                          <a:effectLst/>
                        </a:rPr>
                        <a:t> </a:t>
                      </a:r>
                      <a:r>
                        <a:rPr lang="sl-SI" sz="2400" b="1" kern="1200" dirty="0" err="1" smtClean="0">
                          <a:solidFill>
                            <a:srgbClr val="00B0F0"/>
                          </a:solidFill>
                          <a:effectLst/>
                        </a:rPr>
                        <a:t>stanovnika</a:t>
                      </a:r>
                      <a:endParaRPr lang="sl-SI" sz="2400" b="1" i="0" dirty="0">
                        <a:solidFill>
                          <a:srgbClr val="00B0F0"/>
                        </a:solidFill>
                        <a:effectLst/>
                        <a:latin typeface="+mn-lt"/>
                      </a:endParaRPr>
                    </a:p>
                  </a:txBody>
                  <a:tcPr anchor="ctr"/>
                </a:tc>
              </a:tr>
            </a:tbl>
          </a:graphicData>
        </a:graphic>
      </p:graphicFrame>
    </p:spTree>
    <p:extLst>
      <p:ext uri="{BB962C8B-B14F-4D97-AF65-F5344CB8AC3E}">
        <p14:creationId xmlns:p14="http://schemas.microsoft.com/office/powerpoint/2010/main" val="401919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III. </a:t>
            </a:r>
            <a:r>
              <a:rPr lang="sl-SI" dirty="0" smtClean="0"/>
              <a:t>KORISNICI I USLUGE</a:t>
            </a:r>
            <a:endParaRPr lang="sl-SI" dirty="0"/>
          </a:p>
        </p:txBody>
      </p:sp>
      <p:sp>
        <p:nvSpPr>
          <p:cNvPr id="4" name="Pravokotnik 3"/>
          <p:cNvSpPr/>
          <p:nvPr/>
        </p:nvSpPr>
        <p:spPr>
          <a:xfrm>
            <a:off x="837393" y="4864902"/>
            <a:ext cx="7344816" cy="1708160"/>
          </a:xfrm>
          <a:prstGeom prst="rect">
            <a:avLst/>
          </a:prstGeom>
        </p:spPr>
        <p:txBody>
          <a:bodyPr wrap="square">
            <a:spAutoFit/>
          </a:bodyPr>
          <a:lstStyle/>
          <a:p>
            <a:pPr algn="ctr"/>
            <a:r>
              <a:rPr lang="sl-SI" sz="2400" dirty="0" err="1" smtClean="0">
                <a:solidFill>
                  <a:srgbClr val="00B0F0"/>
                </a:solidFill>
              </a:rPr>
              <a:t>Upis</a:t>
            </a:r>
            <a:r>
              <a:rPr lang="sl-SI" sz="2400" dirty="0" smtClean="0">
                <a:solidFill>
                  <a:srgbClr val="00B0F0"/>
                </a:solidFill>
              </a:rPr>
              <a:t>, </a:t>
            </a:r>
            <a:r>
              <a:rPr lang="sl-SI" sz="2400" dirty="0">
                <a:solidFill>
                  <a:srgbClr val="00B0F0"/>
                </a:solidFill>
              </a:rPr>
              <a:t>članstvo </a:t>
            </a:r>
            <a:r>
              <a:rPr lang="sl-SI" sz="2400" dirty="0" smtClean="0">
                <a:solidFill>
                  <a:srgbClr val="00B0F0"/>
                </a:solidFill>
              </a:rPr>
              <a:t>i </a:t>
            </a:r>
            <a:r>
              <a:rPr lang="sl-SI" sz="2400" dirty="0" err="1" smtClean="0">
                <a:solidFill>
                  <a:srgbClr val="00B0F0"/>
                </a:solidFill>
              </a:rPr>
              <a:t>posuđivanje</a:t>
            </a:r>
            <a:r>
              <a:rPr lang="sl-SI" sz="2400" dirty="0" smtClean="0">
                <a:solidFill>
                  <a:srgbClr val="00B0F0"/>
                </a:solidFill>
              </a:rPr>
              <a:t> </a:t>
            </a:r>
            <a:r>
              <a:rPr lang="sl-SI" sz="2400" dirty="0" err="1" smtClean="0">
                <a:solidFill>
                  <a:srgbClr val="00B0F0"/>
                </a:solidFill>
              </a:rPr>
              <a:t>građe</a:t>
            </a:r>
            <a:r>
              <a:rPr lang="sl-SI" sz="2400" dirty="0" smtClean="0">
                <a:solidFill>
                  <a:srgbClr val="00B0F0"/>
                </a:solidFill>
              </a:rPr>
              <a:t> </a:t>
            </a:r>
            <a:r>
              <a:rPr lang="sl-SI" sz="2400" dirty="0">
                <a:solidFill>
                  <a:srgbClr val="00B0F0"/>
                </a:solidFill>
              </a:rPr>
              <a:t>= </a:t>
            </a:r>
            <a:r>
              <a:rPr lang="sl-SI" sz="2400" dirty="0" err="1" smtClean="0">
                <a:solidFill>
                  <a:srgbClr val="00B0F0"/>
                </a:solidFill>
              </a:rPr>
              <a:t>trebaju</a:t>
            </a:r>
            <a:r>
              <a:rPr lang="sl-SI" sz="2400" dirty="0" smtClean="0">
                <a:solidFill>
                  <a:srgbClr val="00B0F0"/>
                </a:solidFill>
              </a:rPr>
              <a:t> da </a:t>
            </a:r>
            <a:r>
              <a:rPr lang="sl-SI" sz="2400" dirty="0" err="1" smtClean="0">
                <a:solidFill>
                  <a:srgbClr val="00B0F0"/>
                </a:solidFill>
              </a:rPr>
              <a:t>budu</a:t>
            </a:r>
            <a:r>
              <a:rPr lang="sl-SI" sz="2400" dirty="0" smtClean="0">
                <a:solidFill>
                  <a:srgbClr val="00B0F0"/>
                </a:solidFill>
              </a:rPr>
              <a:t> </a:t>
            </a:r>
            <a:r>
              <a:rPr lang="sl-SI" sz="2400" u="sng" dirty="0" err="1" smtClean="0">
                <a:solidFill>
                  <a:srgbClr val="00B0F0"/>
                </a:solidFill>
              </a:rPr>
              <a:t>besplatni</a:t>
            </a:r>
            <a:r>
              <a:rPr lang="sl-SI" sz="2400" dirty="0" smtClean="0">
                <a:solidFill>
                  <a:srgbClr val="00B0F0"/>
                </a:solidFill>
              </a:rPr>
              <a:t>.</a:t>
            </a:r>
          </a:p>
          <a:p>
            <a:pPr algn="ctr"/>
            <a:endParaRPr lang="sl-SI" sz="900" dirty="0" smtClean="0">
              <a:solidFill>
                <a:srgbClr val="00B0F0"/>
              </a:solidFill>
            </a:endParaRPr>
          </a:p>
          <a:p>
            <a:pPr marL="342900" indent="-342900" algn="ctr">
              <a:buFont typeface="Arial" panose="020B0604020202020204" pitchFamily="34" charset="0"/>
              <a:buChar char="•"/>
            </a:pPr>
            <a:r>
              <a:rPr lang="sl-SI" sz="2400" dirty="0" smtClean="0">
                <a:solidFill>
                  <a:srgbClr val="00B0F0"/>
                </a:solidFill>
              </a:rPr>
              <a:t>Usluge </a:t>
            </a:r>
            <a:r>
              <a:rPr lang="sl-SI" sz="2400" dirty="0">
                <a:solidFill>
                  <a:srgbClr val="00B0F0"/>
                </a:solidFill>
              </a:rPr>
              <a:t>za </a:t>
            </a:r>
            <a:r>
              <a:rPr lang="sl-SI" sz="2400" dirty="0" err="1" smtClean="0">
                <a:solidFill>
                  <a:srgbClr val="00B0F0"/>
                </a:solidFill>
              </a:rPr>
              <a:t>korisnike</a:t>
            </a:r>
            <a:r>
              <a:rPr lang="sl-SI" sz="2400" dirty="0" smtClean="0">
                <a:solidFill>
                  <a:srgbClr val="00B0F0"/>
                </a:solidFill>
              </a:rPr>
              <a:t> </a:t>
            </a:r>
          </a:p>
          <a:p>
            <a:pPr marL="342900" indent="-342900" algn="ctr">
              <a:buFont typeface="Arial" panose="020B0604020202020204" pitchFamily="34" charset="0"/>
              <a:buChar char="•"/>
            </a:pPr>
            <a:r>
              <a:rPr lang="sl-SI" sz="2400" dirty="0" smtClean="0">
                <a:solidFill>
                  <a:srgbClr val="00B0F0"/>
                </a:solidFill>
              </a:rPr>
              <a:t>Pravila</a:t>
            </a:r>
            <a:endParaRPr lang="sl-SI" sz="2400" dirty="0">
              <a:solidFill>
                <a:srgbClr val="00B0F0"/>
              </a:solidFill>
            </a:endParaRPr>
          </a:p>
        </p:txBody>
      </p:sp>
      <p:sp>
        <p:nvSpPr>
          <p:cNvPr id="5" name="Ograda datuma 4"/>
          <p:cNvSpPr>
            <a:spLocks noGrp="1"/>
          </p:cNvSpPr>
          <p:nvPr>
            <p:ph type="dt" sz="half" idx="10"/>
          </p:nvPr>
        </p:nvSpPr>
        <p:spPr/>
        <p:txBody>
          <a:bodyPr/>
          <a:lstStyle/>
          <a:p>
            <a:pPr>
              <a:defRPr/>
            </a:pPr>
            <a:fld id="{B4A601DF-5B8B-49DF-BC87-CCC046036200}"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6</a:t>
            </a:fld>
            <a:endParaRPr lang="sl-SI"/>
          </a:p>
        </p:txBody>
      </p:sp>
      <p:sp>
        <p:nvSpPr>
          <p:cNvPr id="10" name="Pravokotnik 9"/>
          <p:cNvSpPr/>
          <p:nvPr/>
        </p:nvSpPr>
        <p:spPr>
          <a:xfrm>
            <a:off x="1763688" y="1866187"/>
            <a:ext cx="1456489" cy="523220"/>
          </a:xfrm>
          <a:prstGeom prst="rect">
            <a:avLst/>
          </a:prstGeom>
        </p:spPr>
        <p:txBody>
          <a:bodyPr wrap="none">
            <a:spAutoFit/>
          </a:bodyPr>
          <a:lstStyle/>
          <a:p>
            <a:pPr lvl="0"/>
            <a:r>
              <a:rPr lang="sl-SI" sz="2800" b="1" dirty="0" smtClean="0">
                <a:solidFill>
                  <a:schemeClr val="bg1"/>
                </a:solidFill>
                <a:latin typeface="+mn-lt"/>
              </a:rPr>
              <a:t>Članstvo</a:t>
            </a:r>
            <a:endParaRPr lang="sl-SI" sz="2800" b="1" dirty="0">
              <a:solidFill>
                <a:schemeClr val="bg1"/>
              </a:solidFill>
              <a:latin typeface="+mn-lt"/>
            </a:endParaRPr>
          </a:p>
        </p:txBody>
      </p:sp>
      <p:sp>
        <p:nvSpPr>
          <p:cNvPr id="11" name="PoljeZBesedilom 10"/>
          <p:cNvSpPr txBox="1"/>
          <p:nvPr/>
        </p:nvSpPr>
        <p:spPr>
          <a:xfrm>
            <a:off x="1547664" y="4416348"/>
            <a:ext cx="7027886" cy="461665"/>
          </a:xfrm>
          <a:prstGeom prst="rect">
            <a:avLst/>
          </a:prstGeom>
          <a:noFill/>
        </p:spPr>
        <p:txBody>
          <a:bodyPr wrap="none" rtlCol="0">
            <a:spAutoFit/>
          </a:bodyPr>
          <a:lstStyle/>
          <a:p>
            <a:r>
              <a:rPr lang="sl-SI" sz="1200" b="1" dirty="0">
                <a:solidFill>
                  <a:schemeClr val="bg1"/>
                </a:solidFill>
              </a:rPr>
              <a:t>Javnomnenjska raziskava med člani, uporabniki in neuporabniki splošnih knjižnic v </a:t>
            </a:r>
            <a:r>
              <a:rPr lang="sl-SI" sz="1200" b="1" dirty="0" smtClean="0">
                <a:solidFill>
                  <a:schemeClr val="bg1"/>
                </a:solidFill>
              </a:rPr>
              <a:t>Sloveniji.</a:t>
            </a:r>
          </a:p>
          <a:p>
            <a:r>
              <a:rPr lang="sl-SI" sz="1200" b="1" dirty="0" err="1" smtClean="0">
                <a:solidFill>
                  <a:schemeClr val="bg1"/>
                </a:solidFill>
              </a:rPr>
              <a:t>Dostupno</a:t>
            </a:r>
            <a:r>
              <a:rPr lang="sl-SI" sz="1200" b="1" dirty="0" smtClean="0">
                <a:solidFill>
                  <a:schemeClr val="bg1"/>
                </a:solidFill>
              </a:rPr>
              <a:t>: </a:t>
            </a:r>
            <a:r>
              <a:rPr lang="sl-SI" sz="1200" dirty="0">
                <a:solidFill>
                  <a:schemeClr val="bg1"/>
                </a:solidFill>
                <a:hlinkClick r:id="rId2"/>
              </a:rPr>
              <a:t>http://zdruzenje-knjiznic.si/dobro-je-vedeti/dokumenti/</a:t>
            </a:r>
            <a:endParaRPr lang="sl-SI" sz="1200" dirty="0">
              <a:solidFill>
                <a:schemeClr val="bg1"/>
              </a:solidFill>
            </a:endParaRPr>
          </a:p>
        </p:txBody>
      </p:sp>
      <p:graphicFrame>
        <p:nvGraphicFramePr>
          <p:cNvPr id="12" name="Tabela 11"/>
          <p:cNvGraphicFramePr>
            <a:graphicFrameLocks noGrp="1"/>
          </p:cNvGraphicFramePr>
          <p:nvPr>
            <p:extLst>
              <p:ext uri="{D42A27DB-BD31-4B8C-83A1-F6EECF244321}">
                <p14:modId xmlns:p14="http://schemas.microsoft.com/office/powerpoint/2010/main" val="3740997890"/>
              </p:ext>
            </p:extLst>
          </p:nvPr>
        </p:nvGraphicFramePr>
        <p:xfrm>
          <a:off x="1094325" y="2408538"/>
          <a:ext cx="6830951" cy="1844040"/>
        </p:xfrm>
        <a:graphic>
          <a:graphicData uri="http://schemas.openxmlformats.org/drawingml/2006/table">
            <a:tbl>
              <a:tblPr>
                <a:tableStyleId>{3C2FFA5D-87B4-456A-9821-1D502468CF0F}</a:tableStyleId>
              </a:tblPr>
              <a:tblGrid>
                <a:gridCol w="2247023"/>
                <a:gridCol w="1527976"/>
                <a:gridCol w="1527976"/>
                <a:gridCol w="1527976"/>
              </a:tblGrid>
              <a:tr h="556260">
                <a:tc>
                  <a:txBody>
                    <a:bodyPr/>
                    <a:lstStyle/>
                    <a:p>
                      <a:pPr algn="ctr" fontAlgn="t"/>
                      <a:endParaRPr lang="sl-SI" sz="2400" b="1" i="0" u="none" strike="noStrike" dirty="0">
                        <a:effectLst/>
                        <a:latin typeface="Calibri"/>
                      </a:endParaRPr>
                    </a:p>
                  </a:txBody>
                  <a:tcPr marL="7620" marR="7620" marT="7620" marB="0" anchor="ctr"/>
                </a:tc>
                <a:tc>
                  <a:txBody>
                    <a:bodyPr/>
                    <a:lstStyle/>
                    <a:p>
                      <a:pPr algn="ctr" fontAlgn="t"/>
                      <a:r>
                        <a:rPr lang="sl-SI" sz="2400" u="none" strike="noStrike" dirty="0">
                          <a:effectLst/>
                        </a:rPr>
                        <a:t> članstvo 40% </a:t>
                      </a:r>
                      <a:r>
                        <a:rPr lang="sl-SI" sz="2400" u="none" strike="noStrike" dirty="0" err="1" smtClean="0">
                          <a:effectLst/>
                        </a:rPr>
                        <a:t>svih</a:t>
                      </a:r>
                      <a:r>
                        <a:rPr lang="sl-SI" sz="2400" u="none" strike="noStrike" dirty="0" smtClean="0">
                          <a:effectLst/>
                        </a:rPr>
                        <a:t> </a:t>
                      </a:r>
                      <a:r>
                        <a:rPr lang="sl-SI" sz="2400" u="none" strike="noStrike" dirty="0" err="1" smtClean="0">
                          <a:effectLst/>
                        </a:rPr>
                        <a:t>stanovnika</a:t>
                      </a:r>
                      <a:endParaRPr lang="sl-SI" sz="2400" b="0" i="0" u="none" strike="noStrike" dirty="0">
                        <a:effectLst/>
                        <a:latin typeface="Calibri"/>
                      </a:endParaRPr>
                    </a:p>
                  </a:txBody>
                  <a:tcPr marL="7620" marR="7620" marT="7620" marB="0" anchor="ctr"/>
                </a:tc>
                <a:tc>
                  <a:txBody>
                    <a:bodyPr/>
                    <a:lstStyle/>
                    <a:p>
                      <a:pPr algn="ctr" fontAlgn="t"/>
                      <a:r>
                        <a:rPr lang="sl-SI" sz="2400" u="none" strike="noStrike" dirty="0" smtClean="0">
                          <a:effectLst/>
                        </a:rPr>
                        <a:t>minimalno </a:t>
                      </a:r>
                      <a:r>
                        <a:rPr lang="sl-SI" sz="2400" u="none" strike="noStrike" dirty="0">
                          <a:effectLst/>
                        </a:rPr>
                        <a:t>60 % </a:t>
                      </a:r>
                      <a:r>
                        <a:rPr lang="sl-SI" sz="2400" u="none" strike="noStrike" dirty="0" err="1" smtClean="0">
                          <a:effectLst/>
                        </a:rPr>
                        <a:t>djece</a:t>
                      </a:r>
                      <a:r>
                        <a:rPr lang="sl-SI" sz="2400" u="none" strike="noStrike" dirty="0" smtClean="0">
                          <a:effectLst/>
                        </a:rPr>
                        <a:t> </a:t>
                      </a:r>
                      <a:r>
                        <a:rPr lang="sl-SI" sz="2400" u="none" strike="noStrike" dirty="0">
                          <a:effectLst/>
                        </a:rPr>
                        <a:t>do 15. leta</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a:effectLst/>
                        </a:rPr>
                        <a:t>!!</a:t>
                      </a:r>
                      <a:endParaRPr lang="sl-SI" sz="2400" b="0" i="0" u="none" strike="noStrike" dirty="0">
                        <a:effectLst/>
                        <a:latin typeface="Calibri"/>
                      </a:endParaRPr>
                    </a:p>
                  </a:txBody>
                  <a:tcPr marL="7620" marR="7620" marT="7620" marB="0" anchor="ctr"/>
                </a:tc>
              </a:tr>
              <a:tr h="182880">
                <a:tc>
                  <a:txBody>
                    <a:bodyPr/>
                    <a:lstStyle/>
                    <a:p>
                      <a:pPr algn="l" fontAlgn="t"/>
                      <a:r>
                        <a:rPr lang="sl-SI" sz="2400" u="none" strike="noStrike" dirty="0">
                          <a:effectLst/>
                        </a:rPr>
                        <a:t>Slovenija </a:t>
                      </a:r>
                      <a:endParaRPr lang="sl-SI" sz="2400" u="none" strike="noStrike" dirty="0" smtClean="0">
                        <a:effectLst/>
                      </a:endParaRPr>
                    </a:p>
                    <a:p>
                      <a:pPr algn="l" fontAlgn="t"/>
                      <a:r>
                        <a:rPr lang="sl-SI" sz="2400" u="none" strike="noStrike" dirty="0" smtClean="0">
                          <a:effectLst/>
                        </a:rPr>
                        <a:t>31</a:t>
                      </a:r>
                      <a:r>
                        <a:rPr lang="sl-SI" sz="2400" u="none" strike="noStrike" dirty="0">
                          <a:effectLst/>
                        </a:rPr>
                        <a:t>. </a:t>
                      </a:r>
                      <a:r>
                        <a:rPr lang="sl-SI" sz="2400" u="none" strike="noStrike" dirty="0" smtClean="0">
                          <a:effectLst/>
                        </a:rPr>
                        <a:t>12. 2012</a:t>
                      </a:r>
                      <a:endParaRPr lang="sl-SI" sz="2400" b="1" i="0" u="none" strike="noStrike" dirty="0">
                        <a:solidFill>
                          <a:srgbClr val="00B0F0"/>
                        </a:solidFill>
                        <a:effectLst/>
                        <a:latin typeface="Calibri"/>
                      </a:endParaRPr>
                    </a:p>
                  </a:txBody>
                  <a:tcPr marL="7620" marR="7620" marT="7620" marB="0" anchor="ctr"/>
                </a:tc>
                <a:tc>
                  <a:txBody>
                    <a:bodyPr/>
                    <a:lstStyle/>
                    <a:p>
                      <a:pPr marL="0" algn="ctr" defTabSz="914400" rtl="0" eaLnBrk="1" fontAlgn="t" latinLnBrk="0" hangingPunct="1"/>
                      <a:r>
                        <a:rPr lang="sl-SI" sz="2400" b="1" kern="1200" dirty="0">
                          <a:solidFill>
                            <a:srgbClr val="00B0F0"/>
                          </a:solidFill>
                          <a:effectLst/>
                          <a:latin typeface="+mn-lt"/>
                          <a:ea typeface="+mn-ea"/>
                          <a:cs typeface="+mn-cs"/>
                        </a:rPr>
                        <a:t>24,1</a:t>
                      </a:r>
                    </a:p>
                  </a:txBody>
                  <a:tcPr marL="7620" marR="7620" marT="7620" marB="0" anchor="ctr"/>
                </a:tc>
                <a:tc>
                  <a:txBody>
                    <a:bodyPr/>
                    <a:lstStyle/>
                    <a:p>
                      <a:pPr marL="0" algn="ctr" defTabSz="914400" rtl="0" eaLnBrk="1" fontAlgn="t" latinLnBrk="0" hangingPunct="1"/>
                      <a:r>
                        <a:rPr lang="sl-SI" sz="2400" b="1" kern="1200" dirty="0">
                          <a:solidFill>
                            <a:srgbClr val="00B0F0"/>
                          </a:solidFill>
                          <a:effectLst/>
                          <a:latin typeface="+mn-lt"/>
                          <a:ea typeface="+mn-ea"/>
                          <a:cs typeface="+mn-cs"/>
                        </a:rPr>
                        <a:t> </a:t>
                      </a:r>
                    </a:p>
                  </a:txBody>
                  <a:tcPr marL="7620" marR="7620" marT="7620" marB="0" anchor="ctr"/>
                </a:tc>
                <a:tc>
                  <a:txBody>
                    <a:bodyPr/>
                    <a:lstStyle/>
                    <a:p>
                      <a:pPr marL="0" algn="ctr" defTabSz="914400" rtl="0" eaLnBrk="1" fontAlgn="b" latinLnBrk="0" hangingPunct="1"/>
                      <a:r>
                        <a:rPr lang="sl-SI" sz="2400" b="1" kern="1200" dirty="0" err="1" smtClean="0">
                          <a:solidFill>
                            <a:srgbClr val="00B0F0"/>
                          </a:solidFill>
                          <a:effectLst/>
                          <a:latin typeface="+mn-lt"/>
                          <a:ea typeface="+mn-ea"/>
                          <a:cs typeface="+mn-cs"/>
                        </a:rPr>
                        <a:t>istraga</a:t>
                      </a:r>
                      <a:endParaRPr lang="sl-SI" sz="2400" b="1" kern="1200" dirty="0">
                        <a:solidFill>
                          <a:srgbClr val="00B0F0"/>
                        </a:solidFill>
                        <a:effectLst/>
                        <a:latin typeface="+mn-lt"/>
                        <a:ea typeface="+mn-ea"/>
                        <a:cs typeface="+mn-cs"/>
                      </a:endParaRPr>
                    </a:p>
                  </a:txBody>
                  <a:tcPr marL="7620" marR="7620" marT="7620" marB="0" anchor="ctr"/>
                </a:tc>
              </a:tr>
            </a:tbl>
          </a:graphicData>
        </a:graphic>
      </p:graphicFrame>
    </p:spTree>
    <p:extLst>
      <p:ext uri="{BB962C8B-B14F-4D97-AF65-F5344CB8AC3E}">
        <p14:creationId xmlns:p14="http://schemas.microsoft.com/office/powerpoint/2010/main" val="1155608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a:t>
            </a:r>
            <a:r>
              <a:rPr lang="sl-SI" dirty="0" smtClean="0"/>
              <a:t>I DOSTUPNOST GRAĐE</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1352780108"/>
              </p:ext>
            </p:extLst>
          </p:nvPr>
        </p:nvGraphicFramePr>
        <p:xfrm>
          <a:off x="683567" y="2276872"/>
          <a:ext cx="7992889" cy="3638624"/>
        </p:xfrm>
        <a:graphic>
          <a:graphicData uri="http://schemas.openxmlformats.org/drawingml/2006/table">
            <a:tbl>
              <a:tblPr>
                <a:tableStyleId>{3C2FFA5D-87B4-456A-9821-1D502468CF0F}</a:tableStyleId>
              </a:tblPr>
              <a:tblGrid>
                <a:gridCol w="1584177"/>
                <a:gridCol w="1584176"/>
                <a:gridCol w="1902404"/>
                <a:gridCol w="1553980"/>
                <a:gridCol w="1368152"/>
              </a:tblGrid>
              <a:tr h="244827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sl-SI" sz="2400" u="none" strike="noStrike" dirty="0">
                          <a:effectLst/>
                        </a:rPr>
                        <a:t> </a:t>
                      </a:r>
                      <a:endParaRPr lang="sl-SI" sz="2400" b="0" i="0" u="none" strike="noStrike" dirty="0">
                        <a:effectLst/>
                        <a:latin typeface="Calibri"/>
                      </a:endParaRPr>
                    </a:p>
                  </a:txBody>
                  <a:tcPr marL="7620" marR="7620" marT="7620" marB="0"/>
                </a:tc>
                <a:tc>
                  <a:txBody>
                    <a:bodyPr/>
                    <a:lstStyle/>
                    <a:p>
                      <a:pPr algn="ctr" fontAlgn="ctr"/>
                      <a:r>
                        <a:rPr lang="sl-SI" sz="2400" u="none" strike="noStrike" dirty="0">
                          <a:effectLst/>
                        </a:rPr>
                        <a:t>4 </a:t>
                      </a:r>
                      <a:r>
                        <a:rPr lang="sl-SI" sz="2400" u="none" strike="noStrike" dirty="0" smtClean="0">
                          <a:effectLst/>
                        </a:rPr>
                        <a:t>knjiga (</a:t>
                      </a:r>
                      <a:r>
                        <a:rPr lang="sl-SI" sz="2400" u="none" strike="noStrike" dirty="0" err="1" smtClean="0">
                          <a:effectLst/>
                        </a:rPr>
                        <a:t>jedinica</a:t>
                      </a:r>
                      <a:r>
                        <a:rPr lang="sl-SI" sz="2400" u="none" strike="noStrike" dirty="0" smtClean="0">
                          <a:effectLst/>
                        </a:rPr>
                        <a:t>)</a:t>
                      </a:r>
                    </a:p>
                    <a:p>
                      <a:pPr algn="ctr" fontAlgn="ctr"/>
                      <a:r>
                        <a:rPr lang="sl-SI" sz="2400" u="none" strike="noStrike" dirty="0" smtClean="0">
                          <a:effectLst/>
                        </a:rPr>
                        <a:t>/po </a:t>
                      </a:r>
                      <a:r>
                        <a:rPr lang="sl-SI" sz="2400" u="none" strike="noStrike" dirty="0" err="1" smtClean="0">
                          <a:effectLst/>
                        </a:rPr>
                        <a:t>stanovniku</a:t>
                      </a:r>
                      <a:endParaRPr lang="sl-SI" sz="2400" b="0" i="0" u="none" strike="noStrike" dirty="0">
                        <a:effectLst/>
                        <a:latin typeface="Calibri"/>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sl-SI" sz="2400" u="none" strike="noStrike" dirty="0" smtClean="0">
                          <a:effectLst/>
                        </a:rPr>
                        <a:t>0,4 </a:t>
                      </a:r>
                      <a:r>
                        <a:rPr lang="sl-SI" sz="2400" u="none" strike="noStrike" dirty="0" err="1" smtClean="0">
                          <a:effectLst/>
                        </a:rPr>
                        <a:t>jedinica</a:t>
                      </a:r>
                      <a:r>
                        <a:rPr lang="sl-SI" sz="2400" u="none" strike="noStrike" dirty="0" smtClean="0">
                          <a:effectLst/>
                        </a:rPr>
                        <a:t> neknjižne </a:t>
                      </a:r>
                      <a:r>
                        <a:rPr lang="sl-SI" sz="2400" u="none" strike="noStrike" dirty="0" err="1" smtClean="0">
                          <a:effectLst/>
                        </a:rPr>
                        <a:t>građe</a:t>
                      </a:r>
                      <a:r>
                        <a:rPr lang="sl-SI" sz="2400" u="none" strike="noStrike" dirty="0" smtClean="0">
                          <a:effectLst/>
                        </a:rPr>
                        <a:t> po </a:t>
                      </a:r>
                      <a:r>
                        <a:rPr lang="sl-SI" sz="2400" u="none" strike="noStrike" dirty="0" err="1" smtClean="0">
                          <a:effectLst/>
                        </a:rPr>
                        <a:t>stanovniku</a:t>
                      </a:r>
                      <a:endParaRPr lang="sl-SI" sz="2400" b="0" i="0" u="none" strike="noStrike" dirty="0" smtClean="0">
                        <a:effectLst/>
                        <a:latin typeface="+mn-lt"/>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sl-SI" sz="2400" u="none" strike="noStrike" dirty="0" smtClean="0">
                          <a:effectLst/>
                        </a:rPr>
                        <a:t>30 naslova </a:t>
                      </a:r>
                      <a:r>
                        <a:rPr lang="sl-SI" sz="2400" u="none" strike="noStrike" dirty="0" err="1" smtClean="0">
                          <a:effectLst/>
                        </a:rPr>
                        <a:t>tekuće</a:t>
                      </a:r>
                      <a:r>
                        <a:rPr lang="sl-SI" sz="2400" u="none" strike="noStrike" dirty="0" smtClean="0">
                          <a:effectLst/>
                        </a:rPr>
                        <a:t> periodike</a:t>
                      </a:r>
                      <a:endParaRPr lang="sl-SI" sz="2400" b="0" i="0" u="none" strike="noStrike" dirty="0" smtClean="0">
                        <a:effectLst/>
                        <a:latin typeface="+mn-lt"/>
                      </a:endParaRPr>
                    </a:p>
                  </a:txBody>
                  <a:tcPr marL="7620" marR="7620" marT="7620" marB="0" anchor="ctr"/>
                </a:tc>
                <a:tc>
                  <a:txBody>
                    <a:bodyPr/>
                    <a:lstStyle/>
                    <a:p>
                      <a:pPr algn="ctr" fontAlgn="ctr"/>
                      <a:r>
                        <a:rPr lang="pl-PL" sz="2400" u="none" strike="noStrike" dirty="0">
                          <a:effectLst/>
                        </a:rPr>
                        <a:t>15.000 </a:t>
                      </a:r>
                      <a:r>
                        <a:rPr lang="pl-PL" sz="2400" u="none" strike="noStrike" dirty="0" smtClean="0">
                          <a:effectLst/>
                        </a:rPr>
                        <a:t>jedinica </a:t>
                      </a:r>
                      <a:r>
                        <a:rPr lang="pl-PL" sz="2400" u="none" strike="noStrike" dirty="0">
                          <a:effectLst/>
                        </a:rPr>
                        <a:t>za bibliobus,  </a:t>
                      </a:r>
                      <a:r>
                        <a:rPr lang="pl-PL" sz="2400" u="none" strike="noStrike" dirty="0" smtClean="0">
                          <a:effectLst/>
                        </a:rPr>
                        <a:t>3.000</a:t>
                      </a:r>
                    </a:p>
                    <a:p>
                      <a:pPr algn="ctr" fontAlgn="ctr"/>
                      <a:r>
                        <a:rPr lang="pl-PL" sz="2400" u="none" strike="noStrike" dirty="0" smtClean="0">
                          <a:effectLst/>
                        </a:rPr>
                        <a:t>/u bibliobusu</a:t>
                      </a:r>
                      <a:endParaRPr lang="pl-PL" sz="2400" b="0" i="0" u="none" strike="noStrike" dirty="0">
                        <a:effectLst/>
                        <a:latin typeface="Calibri"/>
                      </a:endParaRPr>
                    </a:p>
                  </a:txBody>
                  <a:tcPr marL="7620" marR="7620" marT="7620" marB="0" anchor="ctr"/>
                </a:tc>
              </a:tr>
              <a:tr h="651137">
                <a:tc>
                  <a:txBody>
                    <a:bodyPr/>
                    <a:lstStyle/>
                    <a:p>
                      <a:pPr marL="0" algn="ctr" defTabSz="914400" rtl="0" eaLnBrk="1" fontAlgn="b" latinLnBrk="0" hangingPunct="1"/>
                      <a:r>
                        <a:rPr lang="sl-SI" sz="2400" b="1" kern="1200" dirty="0">
                          <a:solidFill>
                            <a:srgbClr val="00B0F0"/>
                          </a:solidFill>
                          <a:effectLst/>
                          <a:latin typeface="+mn-lt"/>
                          <a:ea typeface="+mn-ea"/>
                          <a:cs typeface="+mn-cs"/>
                        </a:rPr>
                        <a:t>Slovenija </a:t>
                      </a:r>
                      <a:endParaRPr lang="sl-SI" sz="2400" b="1" kern="1200" dirty="0" smtClean="0">
                        <a:solidFill>
                          <a:srgbClr val="00B0F0"/>
                        </a:solidFill>
                        <a:effectLst/>
                        <a:latin typeface="+mn-lt"/>
                        <a:ea typeface="+mn-ea"/>
                        <a:cs typeface="+mn-cs"/>
                      </a:endParaRPr>
                    </a:p>
                    <a:p>
                      <a:pPr marL="0" algn="ctr" defTabSz="914400" rtl="0" eaLnBrk="1" fontAlgn="b" latinLnBrk="0" hangingPunct="1"/>
                      <a:r>
                        <a:rPr lang="sl-SI" sz="2400" b="1" kern="1200" dirty="0" smtClean="0">
                          <a:solidFill>
                            <a:srgbClr val="00B0F0"/>
                          </a:solidFill>
                          <a:effectLst/>
                          <a:latin typeface="+mn-lt"/>
                          <a:ea typeface="+mn-ea"/>
                          <a:cs typeface="+mn-cs"/>
                        </a:rPr>
                        <a:t>31</a:t>
                      </a:r>
                      <a:r>
                        <a:rPr lang="sl-SI" sz="2400" b="1" kern="1200" dirty="0">
                          <a:solidFill>
                            <a:srgbClr val="00B0F0"/>
                          </a:solidFill>
                          <a:effectLst/>
                          <a:latin typeface="+mn-lt"/>
                          <a:ea typeface="+mn-ea"/>
                          <a:cs typeface="+mn-cs"/>
                        </a:rPr>
                        <a:t>. </a:t>
                      </a:r>
                      <a:r>
                        <a:rPr lang="sl-SI" sz="2400" b="1" kern="1200" dirty="0" smtClean="0">
                          <a:solidFill>
                            <a:srgbClr val="00B0F0"/>
                          </a:solidFill>
                          <a:effectLst/>
                          <a:latin typeface="+mn-lt"/>
                          <a:ea typeface="+mn-ea"/>
                          <a:cs typeface="+mn-cs"/>
                        </a:rPr>
                        <a:t>12. 2012</a:t>
                      </a:r>
                      <a:endParaRPr lang="sl-SI" sz="2400" b="1" kern="1200" dirty="0">
                        <a:solidFill>
                          <a:srgbClr val="00B0F0"/>
                        </a:solidFill>
                        <a:effectLst/>
                        <a:latin typeface="+mn-lt"/>
                        <a:ea typeface="+mn-ea"/>
                        <a:cs typeface="+mn-cs"/>
                      </a:endParaRPr>
                    </a:p>
                  </a:txBody>
                  <a:tcPr marL="7620" marR="7620" marT="7620" marB="0"/>
                </a:tc>
                <a:tc gridSpan="2">
                  <a:txBody>
                    <a:bodyPr/>
                    <a:lstStyle/>
                    <a:p>
                      <a:pPr marL="0" algn="ctr" defTabSz="914400" rtl="0" eaLnBrk="1" fontAlgn="b" latinLnBrk="0" hangingPunct="1"/>
                      <a:r>
                        <a:rPr lang="sl-SI" sz="2400" b="1" kern="1200" dirty="0" smtClean="0">
                          <a:solidFill>
                            <a:srgbClr val="00B0F0"/>
                          </a:solidFill>
                          <a:effectLst/>
                          <a:latin typeface="+mn-lt"/>
                          <a:ea typeface="+mn-ea"/>
                          <a:cs typeface="+mn-cs"/>
                        </a:rPr>
                        <a:t>5,4</a:t>
                      </a:r>
                      <a:endParaRPr lang="sl-SI" sz="2400" b="1" kern="1200" dirty="0">
                        <a:solidFill>
                          <a:srgbClr val="00B0F0"/>
                        </a:solidFill>
                        <a:effectLst/>
                        <a:latin typeface="+mn-lt"/>
                        <a:ea typeface="+mn-ea"/>
                        <a:cs typeface="+mn-cs"/>
                      </a:endParaRPr>
                    </a:p>
                  </a:txBody>
                  <a:tcPr marL="7620" marR="7620" marT="7620" marB="0" anchor="ctr"/>
                </a:tc>
                <a:tc hMerge="1">
                  <a:txBody>
                    <a:bodyPr/>
                    <a:lstStyle/>
                    <a:p>
                      <a:pPr algn="ctr" fontAlgn="t"/>
                      <a:endParaRPr lang="sl-SI" sz="2400" b="1" i="0" u="none" strike="noStrike" dirty="0">
                        <a:solidFill>
                          <a:srgbClr val="00B0F0"/>
                        </a:solidFill>
                        <a:effectLst/>
                        <a:latin typeface="Calibri"/>
                      </a:endParaRPr>
                    </a:p>
                  </a:txBody>
                  <a:tcPr marL="7620" marR="7620" marT="7620" marB="0"/>
                </a:tc>
                <a:tc>
                  <a:txBody>
                    <a:bodyPr/>
                    <a:lstStyle/>
                    <a:p>
                      <a:pPr algn="ctr" fontAlgn="t"/>
                      <a:r>
                        <a:rPr lang="sl-SI" sz="2400" u="none" strike="noStrike" dirty="0">
                          <a:effectLst/>
                        </a:rPr>
                        <a:t> </a:t>
                      </a:r>
                      <a:endParaRPr lang="sl-SI" sz="2400" b="1" i="0" u="none" strike="noStrike" dirty="0">
                        <a:solidFill>
                          <a:srgbClr val="00B0F0"/>
                        </a:solidFill>
                        <a:effectLst/>
                        <a:latin typeface="Calibri"/>
                      </a:endParaRPr>
                    </a:p>
                  </a:txBody>
                  <a:tcPr marL="7620" marR="7620" marT="7620" marB="0"/>
                </a:tc>
                <a:tc>
                  <a:txBody>
                    <a:bodyPr/>
                    <a:lstStyle/>
                    <a:p>
                      <a:pPr algn="ctr" fontAlgn="b"/>
                      <a:r>
                        <a:rPr lang="sl-SI" sz="2400" u="none" strike="noStrike" dirty="0">
                          <a:effectLst/>
                        </a:rPr>
                        <a:t> </a:t>
                      </a:r>
                      <a:endParaRPr lang="sl-SI" sz="2400" b="1" i="0" u="none" strike="noStrike" dirty="0">
                        <a:solidFill>
                          <a:srgbClr val="00B0F0"/>
                        </a:solidFill>
                        <a:effectLst/>
                        <a:latin typeface="Calibri"/>
                      </a:endParaRPr>
                    </a:p>
                  </a:txBody>
                  <a:tcPr marL="7620" marR="7620" marT="7620" marB="0" anchor="b"/>
                </a:tc>
              </a:tr>
              <a:tr h="451212">
                <a:tc gridSpan="3">
                  <a:txBody>
                    <a:bodyPr/>
                    <a:lstStyle/>
                    <a:p>
                      <a:pPr algn="ctr" fontAlgn="t"/>
                      <a:r>
                        <a:rPr lang="sl-SI" sz="2400" u="none" strike="noStrike" dirty="0" smtClean="0">
                          <a:effectLst/>
                        </a:rPr>
                        <a:t> + druge jezične grupe…</a:t>
                      </a:r>
                      <a:endParaRPr lang="sl-SI" sz="2400" b="0" i="0" u="none" strike="noStrike" dirty="0">
                        <a:solidFill>
                          <a:srgbClr val="00B0F0"/>
                        </a:solidFill>
                        <a:effectLst/>
                        <a:latin typeface="Calibri"/>
                      </a:endParaRPr>
                    </a:p>
                  </a:txBody>
                  <a:tcPr marL="7620" marR="7620" marT="7620" marB="0"/>
                </a:tc>
                <a:tc hMerge="1">
                  <a:txBody>
                    <a:bodyPr/>
                    <a:lstStyle/>
                    <a:p>
                      <a:endParaRPr lang="sl-SI"/>
                    </a:p>
                  </a:txBody>
                  <a:tcPr/>
                </a:tc>
                <a:tc hMerge="1">
                  <a:txBody>
                    <a:bodyPr/>
                    <a:lstStyle/>
                    <a:p>
                      <a:endParaRPr lang="sl-SI"/>
                    </a:p>
                  </a:txBody>
                  <a:tcPr/>
                </a:tc>
                <a:tc>
                  <a:txBody>
                    <a:bodyPr/>
                    <a:lstStyle/>
                    <a:p>
                      <a:pPr algn="r" fontAlgn="t"/>
                      <a:r>
                        <a:rPr lang="sl-SI" sz="2400" u="none" strike="noStrike">
                          <a:effectLst/>
                        </a:rPr>
                        <a:t> </a:t>
                      </a:r>
                      <a:endParaRPr lang="sl-SI" sz="2400" b="0" i="0" u="none" strike="noStrike">
                        <a:effectLst/>
                        <a:latin typeface="Calibri"/>
                      </a:endParaRPr>
                    </a:p>
                  </a:txBody>
                  <a:tcPr marL="7620" marR="7620" marT="7620" marB="0"/>
                </a:tc>
                <a:tc>
                  <a:txBody>
                    <a:bodyPr/>
                    <a:lstStyle/>
                    <a:p>
                      <a:pPr algn="r" fontAlgn="b"/>
                      <a:r>
                        <a:rPr lang="sl-SI" sz="2400" u="none" strike="noStrike" dirty="0">
                          <a:effectLst/>
                        </a:rPr>
                        <a:t> </a:t>
                      </a:r>
                      <a:endParaRPr lang="sl-SI" sz="2400" b="0" i="0" u="none" strike="noStrike" dirty="0">
                        <a:effectLst/>
                        <a:latin typeface="Arial CE"/>
                      </a:endParaRPr>
                    </a:p>
                  </a:txBody>
                  <a:tcPr marL="7620" marR="7620" marT="7620" marB="0" anchor="b"/>
                </a:tc>
              </a:tr>
            </a:tbl>
          </a:graphicData>
        </a:graphic>
      </p:graphicFrame>
      <p:sp>
        <p:nvSpPr>
          <p:cNvPr id="3" name="Ograda datuma 2"/>
          <p:cNvSpPr>
            <a:spLocks noGrp="1"/>
          </p:cNvSpPr>
          <p:nvPr>
            <p:ph type="dt" sz="half" idx="10"/>
          </p:nvPr>
        </p:nvSpPr>
        <p:spPr/>
        <p:txBody>
          <a:bodyPr/>
          <a:lstStyle/>
          <a:p>
            <a:pPr>
              <a:defRPr/>
            </a:pPr>
            <a:fld id="{19FA98F6-E17F-4967-975A-C265945AC624}"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7</a:t>
            </a:fld>
            <a:endParaRPr lang="sl-SI"/>
          </a:p>
        </p:txBody>
      </p:sp>
      <p:sp>
        <p:nvSpPr>
          <p:cNvPr id="7" name="PoljeZBesedilom 6"/>
          <p:cNvSpPr txBox="1"/>
          <p:nvPr/>
        </p:nvSpPr>
        <p:spPr>
          <a:xfrm>
            <a:off x="1547664" y="1685998"/>
            <a:ext cx="1368152" cy="523220"/>
          </a:xfrm>
          <a:prstGeom prst="rect">
            <a:avLst/>
          </a:prstGeom>
          <a:noFill/>
        </p:spPr>
        <p:txBody>
          <a:bodyPr wrap="square" rtlCol="0">
            <a:spAutoFit/>
          </a:bodyPr>
          <a:lstStyle/>
          <a:p>
            <a:r>
              <a:rPr lang="sl-SI" sz="2800" b="1" dirty="0" err="1" smtClean="0">
                <a:solidFill>
                  <a:schemeClr val="bg1"/>
                </a:solidFill>
                <a:effectLst>
                  <a:outerShdw blurRad="38100" dist="38100" dir="2700000" algn="tl">
                    <a:srgbClr val="000000">
                      <a:alpha val="43137"/>
                    </a:srgbClr>
                  </a:outerShdw>
                </a:effectLst>
                <a:latin typeface="+mn-lt"/>
              </a:rPr>
              <a:t>Sadržaj</a:t>
            </a:r>
            <a:r>
              <a:rPr lang="sl-SI" sz="2800" b="1" dirty="0" smtClean="0">
                <a:solidFill>
                  <a:schemeClr val="bg1"/>
                </a:solidFill>
                <a:effectLst>
                  <a:outerShdw blurRad="38100" dist="38100" dir="2700000" algn="tl">
                    <a:srgbClr val="000000">
                      <a:alpha val="43137"/>
                    </a:srgbClr>
                  </a:outerShdw>
                </a:effectLst>
                <a:latin typeface="+mn-lt"/>
              </a:rPr>
              <a:t> </a:t>
            </a:r>
            <a:endParaRPr lang="sl-SI" sz="28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87762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a:t>
            </a:r>
            <a:r>
              <a:rPr lang="sl-SI" dirty="0" smtClean="0"/>
              <a:t>I DOSTUPNOST GRAĐE</a:t>
            </a:r>
            <a:endParaRPr lang="sl-SI" dirty="0"/>
          </a:p>
        </p:txBody>
      </p:sp>
      <p:sp>
        <p:nvSpPr>
          <p:cNvPr id="5" name="Pravokotnik 4"/>
          <p:cNvSpPr/>
          <p:nvPr/>
        </p:nvSpPr>
        <p:spPr>
          <a:xfrm>
            <a:off x="1763688" y="1916832"/>
            <a:ext cx="2880320" cy="523220"/>
          </a:xfrm>
          <a:prstGeom prst="rect">
            <a:avLst/>
          </a:prstGeom>
        </p:spPr>
        <p:txBody>
          <a:bodyPr wrap="square">
            <a:spAutoFit/>
          </a:bodyPr>
          <a:lstStyle/>
          <a:p>
            <a:r>
              <a:rPr lang="sl-SI" sz="2800" b="1" dirty="0" err="1" smtClean="0">
                <a:solidFill>
                  <a:schemeClr val="bg1"/>
                </a:solidFill>
                <a:latin typeface="+mn-lt"/>
              </a:rPr>
              <a:t>Sustav</a:t>
            </a:r>
            <a:r>
              <a:rPr lang="sl-SI" sz="2800" b="1" dirty="0" smtClean="0">
                <a:solidFill>
                  <a:schemeClr val="bg1"/>
                </a:solidFill>
                <a:latin typeface="+mn-lt"/>
              </a:rPr>
              <a:t> zbirke</a:t>
            </a:r>
            <a:endParaRPr lang="sl-SI" sz="2800" b="1" dirty="0">
              <a:solidFill>
                <a:schemeClr val="bg1"/>
              </a:solidFill>
              <a:latin typeface="+mn-lt"/>
            </a:endParaRPr>
          </a:p>
        </p:txBody>
      </p:sp>
      <p:sp>
        <p:nvSpPr>
          <p:cNvPr id="3" name="Ograda datuma 2"/>
          <p:cNvSpPr>
            <a:spLocks noGrp="1"/>
          </p:cNvSpPr>
          <p:nvPr>
            <p:ph type="dt" sz="half" idx="10"/>
          </p:nvPr>
        </p:nvSpPr>
        <p:spPr/>
        <p:txBody>
          <a:bodyPr/>
          <a:lstStyle/>
          <a:p>
            <a:pPr>
              <a:defRPr/>
            </a:pPr>
            <a:fld id="{08679E0E-E092-43BC-9A98-3F352F6E9709}"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8</a:t>
            </a:fld>
            <a:endParaRPr lang="sl-SI"/>
          </a:p>
        </p:txBody>
      </p:sp>
      <p:graphicFrame>
        <p:nvGraphicFramePr>
          <p:cNvPr id="8" name="Tabela 7"/>
          <p:cNvGraphicFramePr>
            <a:graphicFrameLocks noGrp="1"/>
          </p:cNvGraphicFramePr>
          <p:nvPr>
            <p:extLst>
              <p:ext uri="{D42A27DB-BD31-4B8C-83A1-F6EECF244321}">
                <p14:modId xmlns:p14="http://schemas.microsoft.com/office/powerpoint/2010/main" val="1853940527"/>
              </p:ext>
            </p:extLst>
          </p:nvPr>
        </p:nvGraphicFramePr>
        <p:xfrm>
          <a:off x="1367644" y="2636912"/>
          <a:ext cx="6552728" cy="3661729"/>
        </p:xfrm>
        <a:graphic>
          <a:graphicData uri="http://schemas.openxmlformats.org/drawingml/2006/table">
            <a:tbl>
              <a:tblPr>
                <a:tableStyleId>{3C2FFA5D-87B4-456A-9821-1D502468CF0F}</a:tableStyleId>
              </a:tblPr>
              <a:tblGrid>
                <a:gridCol w="1638182"/>
                <a:gridCol w="1638182"/>
                <a:gridCol w="1638182"/>
                <a:gridCol w="1638182"/>
              </a:tblGrid>
              <a:tr h="1825309">
                <a:tc gridSpan="2">
                  <a:txBody>
                    <a:bodyPr/>
                    <a:lstStyle/>
                    <a:p>
                      <a:pPr algn="ctr" fontAlgn="ctr"/>
                      <a:r>
                        <a:rPr lang="sl-SI" sz="2400" u="none" strike="noStrike" dirty="0">
                          <a:effectLst/>
                        </a:rPr>
                        <a:t>70 % </a:t>
                      </a:r>
                      <a:r>
                        <a:rPr lang="sl-SI" sz="2400" u="none" strike="noStrike" dirty="0" smtClean="0">
                          <a:effectLst/>
                        </a:rPr>
                        <a:t>naslova knjiga </a:t>
                      </a:r>
                      <a:r>
                        <a:rPr lang="sl-SI" sz="2400" u="none" strike="noStrike" dirty="0">
                          <a:effectLst/>
                        </a:rPr>
                        <a:t>za odrasle</a:t>
                      </a:r>
                      <a:endParaRPr lang="sl-SI" sz="2400" b="1" i="0" u="none" strike="noStrike" dirty="0">
                        <a:solidFill>
                          <a:schemeClr val="tx1"/>
                        </a:solidFill>
                        <a:effectLst/>
                        <a:latin typeface="Calibri"/>
                      </a:endParaRPr>
                    </a:p>
                  </a:txBody>
                  <a:tcPr marL="7620" marR="7620" marT="7620" marB="0" anchor="ctr"/>
                </a:tc>
                <a:tc hMerge="1">
                  <a:txBody>
                    <a:bodyPr/>
                    <a:lstStyle/>
                    <a:p>
                      <a:endParaRPr lang="sl-SI"/>
                    </a:p>
                  </a:txBody>
                  <a:tcPr/>
                </a:tc>
                <a:tc gridSpan="2">
                  <a:txBody>
                    <a:bodyPr/>
                    <a:lstStyle/>
                    <a:p>
                      <a:pPr algn="ctr" fontAlgn="ctr"/>
                      <a:r>
                        <a:rPr lang="sl-SI" sz="2400" u="none" strike="noStrike" dirty="0">
                          <a:effectLst/>
                        </a:rPr>
                        <a:t>25-30% </a:t>
                      </a:r>
                      <a:r>
                        <a:rPr lang="sl-SI" sz="2400" u="none" strike="noStrike" dirty="0" smtClean="0">
                          <a:effectLst/>
                        </a:rPr>
                        <a:t>naslova knjiga </a:t>
                      </a:r>
                    </a:p>
                    <a:p>
                      <a:pPr algn="ctr" fontAlgn="ctr"/>
                      <a:r>
                        <a:rPr lang="sl-SI" sz="2400" u="none" strike="noStrike" dirty="0" smtClean="0">
                          <a:effectLst/>
                        </a:rPr>
                        <a:t>za</a:t>
                      </a:r>
                      <a:r>
                        <a:rPr lang="sl-SI" sz="2400" u="none" strike="noStrike" baseline="0" dirty="0" smtClean="0">
                          <a:effectLst/>
                        </a:rPr>
                        <a:t> </a:t>
                      </a:r>
                      <a:r>
                        <a:rPr lang="sl-SI" sz="2400" u="none" strike="noStrike" baseline="0" dirty="0" err="1" smtClean="0">
                          <a:effectLst/>
                        </a:rPr>
                        <a:t>djecu</a:t>
                      </a:r>
                      <a:endParaRPr lang="sl-SI" sz="2400" b="1" i="0" u="none" strike="noStrike" dirty="0">
                        <a:solidFill>
                          <a:schemeClr val="tx1"/>
                        </a:solidFill>
                        <a:effectLst/>
                        <a:latin typeface="Calibri"/>
                      </a:endParaRPr>
                    </a:p>
                  </a:txBody>
                  <a:tcPr marL="7620" marR="7620" marT="7620" marB="0" anchor="ctr"/>
                </a:tc>
                <a:tc hMerge="1">
                  <a:txBody>
                    <a:bodyPr/>
                    <a:lstStyle/>
                    <a:p>
                      <a:endParaRPr lang="sl-SI"/>
                    </a:p>
                  </a:txBody>
                  <a:tcPr/>
                </a:tc>
              </a:tr>
              <a:tr h="1369465">
                <a:tc>
                  <a:txBody>
                    <a:bodyPr/>
                    <a:lstStyle/>
                    <a:p>
                      <a:pPr algn="ctr" fontAlgn="ctr"/>
                      <a:r>
                        <a:rPr lang="sl-SI" sz="2400" u="none" strike="noStrike" dirty="0">
                          <a:effectLst/>
                        </a:rPr>
                        <a:t>60 % </a:t>
                      </a:r>
                      <a:r>
                        <a:rPr lang="sl-SI" sz="2400" u="none" strike="noStrike" dirty="0" smtClean="0">
                          <a:effectLst/>
                        </a:rPr>
                        <a:t>znanstveno i popularno-znanstvena</a:t>
                      </a:r>
                      <a:r>
                        <a:rPr lang="sl-SI" sz="2400" u="none" strike="noStrike" baseline="0" dirty="0" smtClean="0">
                          <a:effectLst/>
                        </a:rPr>
                        <a:t> literatura</a:t>
                      </a:r>
                      <a:r>
                        <a:rPr lang="sl-SI" sz="2400" u="none" strike="noStrike" dirty="0" smtClean="0">
                          <a:effectLst/>
                        </a:rPr>
                        <a:t>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40 % </a:t>
                      </a:r>
                      <a:r>
                        <a:rPr lang="sl-SI" sz="2400" u="none" strike="noStrike" dirty="0" smtClean="0">
                          <a:effectLst/>
                        </a:rPr>
                        <a:t>beletristika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60 % </a:t>
                      </a:r>
                      <a:r>
                        <a:rPr lang="sl-SI" sz="2400" u="none" strike="noStrike" dirty="0" smtClean="0">
                          <a:effectLst/>
                        </a:rPr>
                        <a:t>popularno-znanstvena literatura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40% </a:t>
                      </a:r>
                      <a:r>
                        <a:rPr lang="sl-SI" sz="2400" u="none" strike="noStrike" dirty="0" smtClean="0">
                          <a:effectLst/>
                        </a:rPr>
                        <a:t>beletristika </a:t>
                      </a:r>
                      <a:endParaRPr lang="sl-SI" sz="2400" b="0" i="0" u="none" strike="noStrike" dirty="0">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val="1761420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a:t>
            </a:r>
            <a:r>
              <a:rPr lang="sl-SI" dirty="0" smtClean="0"/>
              <a:t>I DOSTUPNOST GRAĐE</a:t>
            </a:r>
            <a:endParaRPr lang="sl-SI" dirty="0"/>
          </a:p>
        </p:txBody>
      </p:sp>
      <p:sp>
        <p:nvSpPr>
          <p:cNvPr id="4" name="Ograda vsebine 3"/>
          <p:cNvSpPr>
            <a:spLocks noGrp="1"/>
          </p:cNvSpPr>
          <p:nvPr>
            <p:ph idx="1"/>
          </p:nvPr>
        </p:nvSpPr>
        <p:spPr>
          <a:xfrm>
            <a:off x="1187624" y="2060848"/>
            <a:ext cx="6480720" cy="523220"/>
          </a:xfrm>
          <a:prstGeom prst="rect">
            <a:avLst/>
          </a:prstGeom>
        </p:spPr>
        <p:txBody>
          <a:bodyPr wrap="square">
            <a:spAutoFit/>
          </a:bodyPr>
          <a:lstStyle/>
          <a:p>
            <a:pPr marL="0" indent="0">
              <a:spcBef>
                <a:spcPct val="0"/>
              </a:spcBef>
              <a:buNone/>
            </a:pPr>
            <a:r>
              <a:rPr lang="sl-SI" sz="2800" b="1" dirty="0" err="1" smtClean="0">
                <a:latin typeface="Arial" charset="0"/>
              </a:rPr>
              <a:t>Godišnja</a:t>
            </a:r>
            <a:r>
              <a:rPr lang="sl-SI" sz="2800" b="1" dirty="0" smtClean="0">
                <a:latin typeface="Arial" charset="0"/>
              </a:rPr>
              <a:t> </a:t>
            </a:r>
            <a:r>
              <a:rPr lang="sl-SI" sz="2800" b="1" dirty="0" err="1" smtClean="0">
                <a:latin typeface="Arial" charset="0"/>
              </a:rPr>
              <a:t>prinova</a:t>
            </a:r>
            <a:r>
              <a:rPr lang="sl-SI" sz="2800" b="1" dirty="0" smtClean="0">
                <a:latin typeface="Arial" charset="0"/>
              </a:rPr>
              <a:t> knjižnične </a:t>
            </a:r>
            <a:r>
              <a:rPr lang="sl-SI" sz="2800" b="1" dirty="0" err="1" smtClean="0">
                <a:latin typeface="Arial" charset="0"/>
              </a:rPr>
              <a:t>građe</a:t>
            </a:r>
            <a:endParaRPr lang="sl-SI" sz="2800" b="1" dirty="0">
              <a:latin typeface="Arial" charset="0"/>
            </a:endParaRPr>
          </a:p>
        </p:txBody>
      </p:sp>
      <p:sp>
        <p:nvSpPr>
          <p:cNvPr id="3" name="Ograda datuma 2"/>
          <p:cNvSpPr>
            <a:spLocks noGrp="1"/>
          </p:cNvSpPr>
          <p:nvPr>
            <p:ph type="dt" sz="half" idx="10"/>
          </p:nvPr>
        </p:nvSpPr>
        <p:spPr/>
        <p:txBody>
          <a:bodyPr/>
          <a:lstStyle/>
          <a:p>
            <a:pPr>
              <a:defRPr/>
            </a:pPr>
            <a:fld id="{0A788DDF-F5BE-4F23-83E2-07A08A53729E}"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9</a:t>
            </a:fld>
            <a:endParaRPr lang="sl-SI"/>
          </a:p>
        </p:txBody>
      </p:sp>
      <p:graphicFrame>
        <p:nvGraphicFramePr>
          <p:cNvPr id="8" name="Tabela 7"/>
          <p:cNvGraphicFramePr>
            <a:graphicFrameLocks noGrp="1"/>
          </p:cNvGraphicFramePr>
          <p:nvPr>
            <p:extLst>
              <p:ext uri="{D42A27DB-BD31-4B8C-83A1-F6EECF244321}">
                <p14:modId xmlns:p14="http://schemas.microsoft.com/office/powerpoint/2010/main" val="1599183835"/>
              </p:ext>
            </p:extLst>
          </p:nvPr>
        </p:nvGraphicFramePr>
        <p:xfrm>
          <a:off x="971600" y="2708920"/>
          <a:ext cx="6984774" cy="2217420"/>
        </p:xfrm>
        <a:graphic>
          <a:graphicData uri="http://schemas.openxmlformats.org/drawingml/2006/table">
            <a:tbl>
              <a:tblPr>
                <a:tableStyleId>{3C2FFA5D-87B4-456A-9821-1D502468CF0F}</a:tableStyleId>
              </a:tblPr>
              <a:tblGrid>
                <a:gridCol w="2959650"/>
                <a:gridCol w="2012562"/>
                <a:gridCol w="2012562"/>
              </a:tblGrid>
              <a:tr h="548640">
                <a:tc>
                  <a:txBody>
                    <a:bodyPr/>
                    <a:lstStyle/>
                    <a:p>
                      <a:pPr algn="ctr" fontAlgn="t"/>
                      <a:r>
                        <a:rPr lang="sl-SI" sz="2400" u="none" strike="noStrike" dirty="0">
                          <a:effectLst/>
                        </a:rPr>
                        <a:t> </a:t>
                      </a:r>
                      <a:endParaRPr lang="sl-SI" sz="2400" b="0" i="0" u="none" strike="noStrike" dirty="0">
                        <a:effectLst/>
                        <a:latin typeface="Calibri"/>
                      </a:endParaRPr>
                    </a:p>
                  </a:txBody>
                  <a:tcPr marL="7620" marR="7620" marT="7620" marB="0"/>
                </a:tc>
                <a:tc>
                  <a:txBody>
                    <a:bodyPr/>
                    <a:lstStyle/>
                    <a:p>
                      <a:pPr algn="ctr" fontAlgn="t"/>
                      <a:r>
                        <a:rPr lang="sl-SI" sz="2400" u="none" strike="noStrike" dirty="0">
                          <a:effectLst/>
                        </a:rPr>
                        <a:t>250 </a:t>
                      </a:r>
                      <a:r>
                        <a:rPr lang="sl-SI" sz="2400" u="none" strike="noStrike" dirty="0" smtClean="0">
                          <a:effectLst/>
                        </a:rPr>
                        <a:t>knjiga/1000 </a:t>
                      </a:r>
                      <a:r>
                        <a:rPr lang="sl-SI" sz="2400" u="none" strike="noStrike" dirty="0" err="1" smtClean="0">
                          <a:effectLst/>
                        </a:rPr>
                        <a:t>stanovn</a:t>
                      </a:r>
                      <a:r>
                        <a:rPr lang="sl-SI" sz="2400" u="none" strike="noStrike" dirty="0" smtClean="0">
                          <a:effectLst/>
                        </a:rPr>
                        <a:t>.</a:t>
                      </a:r>
                      <a:endParaRPr lang="sl-SI" sz="2400" b="0" i="0" u="none" strike="noStrike" dirty="0">
                        <a:effectLst/>
                        <a:latin typeface="Calibri"/>
                      </a:endParaRPr>
                    </a:p>
                  </a:txBody>
                  <a:tcPr marL="7620" marR="7620" marT="7620" marB="0"/>
                </a:tc>
                <a:tc>
                  <a:txBody>
                    <a:bodyPr/>
                    <a:lstStyle/>
                    <a:p>
                      <a:pPr algn="ctr" fontAlgn="t"/>
                      <a:r>
                        <a:rPr lang="da-DK" sz="2400" u="none" strike="noStrike" dirty="0">
                          <a:effectLst/>
                        </a:rPr>
                        <a:t>25 </a:t>
                      </a:r>
                      <a:r>
                        <a:rPr lang="sl-SI" sz="2400" u="none" strike="noStrike" dirty="0" err="1" smtClean="0">
                          <a:effectLst/>
                        </a:rPr>
                        <a:t>jedinica</a:t>
                      </a:r>
                      <a:r>
                        <a:rPr lang="da-DK" sz="2400" u="none" strike="noStrike" dirty="0" smtClean="0">
                          <a:effectLst/>
                        </a:rPr>
                        <a:t> </a:t>
                      </a:r>
                      <a:r>
                        <a:rPr lang="da-DK" sz="2400" u="none" strike="noStrike" dirty="0">
                          <a:effectLst/>
                        </a:rPr>
                        <a:t>NKG /1000 </a:t>
                      </a:r>
                      <a:r>
                        <a:rPr lang="sl-SI" sz="2400" u="none" strike="noStrike" dirty="0" err="1" smtClean="0">
                          <a:effectLst/>
                        </a:rPr>
                        <a:t>stanovn</a:t>
                      </a:r>
                      <a:r>
                        <a:rPr lang="da-DK" sz="2400" u="none" strike="noStrike" dirty="0" smtClean="0">
                          <a:effectLst/>
                        </a:rPr>
                        <a:t>.</a:t>
                      </a:r>
                      <a:endParaRPr lang="da-DK" sz="2400" b="0" i="0" u="none" strike="noStrike" dirty="0">
                        <a:effectLst/>
                        <a:latin typeface="Calibri"/>
                      </a:endParaRPr>
                    </a:p>
                  </a:txBody>
                  <a:tcPr marL="7620" marR="7620" marT="7620" marB="0"/>
                </a:tc>
              </a:tr>
              <a:tr h="182880">
                <a:tc>
                  <a:txBody>
                    <a:bodyPr/>
                    <a:lstStyle/>
                    <a:p>
                      <a:pPr algn="l" fontAlgn="t"/>
                      <a:r>
                        <a:rPr lang="sl-SI" sz="2400" b="1" u="none" strike="noStrike" dirty="0">
                          <a:solidFill>
                            <a:srgbClr val="00B0F0"/>
                          </a:solidFill>
                          <a:effectLst/>
                        </a:rPr>
                        <a:t>Slovenija </a:t>
                      </a:r>
                      <a:endParaRPr lang="sl-SI" sz="2400" b="1" u="none" strike="noStrike" dirty="0" smtClean="0">
                        <a:solidFill>
                          <a:srgbClr val="00B0F0"/>
                        </a:solidFill>
                        <a:effectLst/>
                      </a:endParaRPr>
                    </a:p>
                    <a:p>
                      <a:pPr algn="l" fontAlgn="t"/>
                      <a:r>
                        <a:rPr lang="sl-SI" sz="2400" b="1" u="none" strike="noStrike" dirty="0" smtClean="0">
                          <a:solidFill>
                            <a:srgbClr val="00B0F0"/>
                          </a:solidFill>
                          <a:effectLst/>
                        </a:rPr>
                        <a:t>31</a:t>
                      </a:r>
                      <a:r>
                        <a:rPr lang="sl-SI" sz="2400" b="1" u="none" strike="noStrike" dirty="0">
                          <a:solidFill>
                            <a:srgbClr val="00B0F0"/>
                          </a:solidFill>
                          <a:effectLst/>
                        </a:rPr>
                        <a:t>. </a:t>
                      </a:r>
                      <a:r>
                        <a:rPr lang="sl-SI" sz="2400" b="1" u="none" strike="noStrike" dirty="0" smtClean="0">
                          <a:solidFill>
                            <a:srgbClr val="00B0F0"/>
                          </a:solidFill>
                          <a:effectLst/>
                        </a:rPr>
                        <a:t>12. 2012</a:t>
                      </a:r>
                      <a:endParaRPr lang="sl-SI" sz="2400" b="1" i="0" u="none" strike="noStrike" dirty="0">
                        <a:solidFill>
                          <a:srgbClr val="00B0F0"/>
                        </a:solidFill>
                        <a:effectLst/>
                        <a:latin typeface="Calibri"/>
                      </a:endParaRPr>
                    </a:p>
                  </a:txBody>
                  <a:tcPr marL="7620" marR="7620" marT="7620" marB="0"/>
                </a:tc>
                <a:tc gridSpan="2">
                  <a:txBody>
                    <a:bodyPr/>
                    <a:lstStyle/>
                    <a:p>
                      <a:pPr algn="ctr" fontAlgn="ctr"/>
                      <a:r>
                        <a:rPr lang="sl-SI" sz="2400" b="1" u="none" strike="noStrike" dirty="0">
                          <a:solidFill>
                            <a:srgbClr val="00B0F0"/>
                          </a:solidFill>
                          <a:effectLst/>
                        </a:rPr>
                        <a:t>238</a:t>
                      </a:r>
                      <a:endParaRPr lang="sl-SI" sz="2400" b="1" i="0" u="none" strike="noStrike" dirty="0">
                        <a:solidFill>
                          <a:srgbClr val="00B0F0"/>
                        </a:solidFill>
                        <a:effectLst/>
                        <a:latin typeface="Calibri"/>
                      </a:endParaRPr>
                    </a:p>
                  </a:txBody>
                  <a:tcPr marL="7620" marR="7620" marT="7620" marB="0" anchor="ctr"/>
                </a:tc>
                <a:tc hMerge="1">
                  <a:txBody>
                    <a:bodyPr/>
                    <a:lstStyle/>
                    <a:p>
                      <a:endParaRPr lang="sl-SI"/>
                    </a:p>
                  </a:txBody>
                  <a:tcPr/>
                </a:tc>
              </a:tr>
              <a:tr h="182880">
                <a:tc>
                  <a:txBody>
                    <a:bodyPr/>
                    <a:lstStyle/>
                    <a:p>
                      <a:pPr algn="l" fontAlgn="t"/>
                      <a:r>
                        <a:rPr lang="sl-SI" sz="2400" u="none" strike="noStrike" dirty="0">
                          <a:effectLst/>
                        </a:rPr>
                        <a:t>(</a:t>
                      </a:r>
                      <a:r>
                        <a:rPr lang="sl-SI" sz="2400" u="none" strike="noStrike" dirty="0" smtClean="0">
                          <a:effectLst/>
                        </a:rPr>
                        <a:t>inventarizirane </a:t>
                      </a:r>
                      <a:r>
                        <a:rPr lang="sl-SI" sz="2400" u="none" strike="noStrike" dirty="0" err="1" smtClean="0">
                          <a:effectLst/>
                        </a:rPr>
                        <a:t>jedinice</a:t>
                      </a:r>
                      <a:r>
                        <a:rPr lang="sl-SI" sz="2400" u="none" strike="noStrike" dirty="0" smtClean="0">
                          <a:effectLst/>
                        </a:rPr>
                        <a:t>)</a:t>
                      </a:r>
                      <a:endParaRPr lang="sl-SI" sz="2400" b="0" i="0" u="none" strike="noStrike" dirty="0">
                        <a:effectLst/>
                        <a:latin typeface="Calibri"/>
                      </a:endParaRPr>
                    </a:p>
                  </a:txBody>
                  <a:tcPr marL="7620" marR="7620" marT="7620" marB="0"/>
                </a:tc>
                <a:tc gridSpan="2">
                  <a:txBody>
                    <a:bodyPr/>
                    <a:lstStyle/>
                    <a:p>
                      <a:pPr algn="ctr" fontAlgn="ctr"/>
                      <a:r>
                        <a:rPr lang="sl-SI" sz="2400" u="none" strike="noStrike" dirty="0" err="1" smtClean="0">
                          <a:effectLst/>
                        </a:rPr>
                        <a:t>pročišćavanje</a:t>
                      </a:r>
                      <a:r>
                        <a:rPr lang="sl-SI" sz="2400" u="none" strike="noStrike" dirty="0" smtClean="0">
                          <a:effectLst/>
                        </a:rPr>
                        <a:t> fonda!!</a:t>
                      </a:r>
                      <a:endParaRPr lang="sl-SI" sz="2400" b="0" i="0" u="none" strike="noStrike" dirty="0">
                        <a:solidFill>
                          <a:srgbClr val="00B0F0"/>
                        </a:solidFill>
                        <a:effectLst/>
                        <a:latin typeface="Calibri"/>
                      </a:endParaRPr>
                    </a:p>
                  </a:txBody>
                  <a:tcPr marL="7620" marR="7620" marT="7620" marB="0" anchor="ctr"/>
                </a:tc>
                <a:tc hMerge="1">
                  <a:txBody>
                    <a:bodyPr/>
                    <a:lstStyle/>
                    <a:p>
                      <a:endParaRPr lang="sl-SI"/>
                    </a:p>
                  </a:txBody>
                  <a:tcPr/>
                </a:tc>
              </a:tr>
            </a:tbl>
          </a:graphicData>
        </a:graphic>
      </p:graphicFrame>
      <p:sp>
        <p:nvSpPr>
          <p:cNvPr id="9" name="PoljeZBesedilom 8"/>
          <p:cNvSpPr txBox="1"/>
          <p:nvPr/>
        </p:nvSpPr>
        <p:spPr>
          <a:xfrm>
            <a:off x="858094" y="5087153"/>
            <a:ext cx="7866256" cy="646331"/>
          </a:xfrm>
          <a:prstGeom prst="rect">
            <a:avLst/>
          </a:prstGeom>
          <a:noFill/>
        </p:spPr>
        <p:txBody>
          <a:bodyPr wrap="none" rtlCol="0">
            <a:spAutoFit/>
          </a:bodyPr>
          <a:lstStyle/>
          <a:p>
            <a:r>
              <a:rPr lang="sl-SI" dirty="0" smtClean="0">
                <a:solidFill>
                  <a:schemeClr val="bg1"/>
                </a:solidFill>
              </a:rPr>
              <a:t>Knjižnica </a:t>
            </a:r>
            <a:r>
              <a:rPr lang="sl-SI" dirty="0" err="1" smtClean="0">
                <a:solidFill>
                  <a:schemeClr val="bg1"/>
                </a:solidFill>
              </a:rPr>
              <a:t>koja</a:t>
            </a:r>
            <a:r>
              <a:rPr lang="sl-SI" dirty="0" smtClean="0">
                <a:solidFill>
                  <a:schemeClr val="bg1"/>
                </a:solidFill>
              </a:rPr>
              <a:t> ne </a:t>
            </a:r>
            <a:r>
              <a:rPr lang="sl-SI" dirty="0" err="1" smtClean="0">
                <a:solidFill>
                  <a:schemeClr val="bg1"/>
                </a:solidFill>
              </a:rPr>
              <a:t>postiće</a:t>
            </a:r>
            <a:r>
              <a:rPr lang="sl-SI" dirty="0" smtClean="0">
                <a:solidFill>
                  <a:schemeClr val="bg1"/>
                </a:solidFill>
              </a:rPr>
              <a:t> standarda, </a:t>
            </a:r>
            <a:r>
              <a:rPr lang="sl-SI" dirty="0" err="1" smtClean="0">
                <a:solidFill>
                  <a:schemeClr val="bg1"/>
                </a:solidFill>
              </a:rPr>
              <a:t>popunjuje</a:t>
            </a:r>
            <a:r>
              <a:rPr lang="sl-SI" dirty="0" smtClean="0">
                <a:solidFill>
                  <a:schemeClr val="bg1"/>
                </a:solidFill>
              </a:rPr>
              <a:t> knjižnični fond </a:t>
            </a:r>
            <a:r>
              <a:rPr lang="sl-SI" dirty="0" err="1" smtClean="0">
                <a:solidFill>
                  <a:schemeClr val="bg1"/>
                </a:solidFill>
              </a:rPr>
              <a:t>sa</a:t>
            </a:r>
            <a:r>
              <a:rPr lang="sl-SI" dirty="0" smtClean="0">
                <a:solidFill>
                  <a:schemeClr val="bg1"/>
                </a:solidFill>
              </a:rPr>
              <a:t> 400 knjiga</a:t>
            </a:r>
          </a:p>
          <a:p>
            <a:r>
              <a:rPr lang="sl-SI" dirty="0" smtClean="0">
                <a:solidFill>
                  <a:schemeClr val="bg1"/>
                </a:solidFill>
              </a:rPr>
              <a:t>i </a:t>
            </a:r>
            <a:r>
              <a:rPr lang="sl-SI" dirty="0" err="1" smtClean="0">
                <a:solidFill>
                  <a:schemeClr val="bg1"/>
                </a:solidFill>
              </a:rPr>
              <a:t>najmanje</a:t>
            </a:r>
            <a:r>
              <a:rPr lang="sl-SI" dirty="0" smtClean="0">
                <a:solidFill>
                  <a:schemeClr val="bg1"/>
                </a:solidFill>
              </a:rPr>
              <a:t> 40 </a:t>
            </a:r>
            <a:r>
              <a:rPr lang="sl-SI" dirty="0" err="1" smtClean="0">
                <a:solidFill>
                  <a:schemeClr val="bg1"/>
                </a:solidFill>
              </a:rPr>
              <a:t>jedinica</a:t>
            </a:r>
            <a:r>
              <a:rPr lang="sl-SI" dirty="0" smtClean="0">
                <a:solidFill>
                  <a:schemeClr val="bg1"/>
                </a:solidFill>
              </a:rPr>
              <a:t> neknjižne </a:t>
            </a:r>
            <a:r>
              <a:rPr lang="sl-SI" dirty="0" err="1" smtClean="0">
                <a:solidFill>
                  <a:schemeClr val="bg1"/>
                </a:solidFill>
              </a:rPr>
              <a:t>građe</a:t>
            </a:r>
            <a:r>
              <a:rPr lang="sl-SI" dirty="0" smtClean="0">
                <a:solidFill>
                  <a:schemeClr val="bg1"/>
                </a:solidFill>
              </a:rPr>
              <a:t> </a:t>
            </a:r>
            <a:r>
              <a:rPr lang="sl-SI" dirty="0" err="1" smtClean="0">
                <a:solidFill>
                  <a:schemeClr val="bg1"/>
                </a:solidFill>
              </a:rPr>
              <a:t>na1.000</a:t>
            </a:r>
            <a:r>
              <a:rPr lang="sl-SI" dirty="0" smtClean="0">
                <a:solidFill>
                  <a:schemeClr val="bg1"/>
                </a:solidFill>
              </a:rPr>
              <a:t> </a:t>
            </a:r>
            <a:r>
              <a:rPr lang="sl-SI" dirty="0" err="1" smtClean="0">
                <a:solidFill>
                  <a:schemeClr val="bg1"/>
                </a:solidFill>
              </a:rPr>
              <a:t>stanovnika</a:t>
            </a:r>
            <a:r>
              <a:rPr lang="sl-SI" dirty="0" smtClean="0">
                <a:solidFill>
                  <a:schemeClr val="bg1"/>
                </a:solidFill>
              </a:rPr>
              <a:t>!</a:t>
            </a:r>
            <a:endParaRPr lang="sl-SI" dirty="0">
              <a:solidFill>
                <a:schemeClr val="bg1"/>
              </a:solidFill>
            </a:endParaRPr>
          </a:p>
        </p:txBody>
      </p:sp>
    </p:spTree>
    <p:extLst>
      <p:ext uri="{BB962C8B-B14F-4D97-AF65-F5344CB8AC3E}">
        <p14:creationId xmlns:p14="http://schemas.microsoft.com/office/powerpoint/2010/main" val="11689104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3427</TotalTime>
  <Words>1148</Words>
  <Application>Microsoft Office PowerPoint</Application>
  <PresentationFormat>Diaprojekcija na zaslonu (4:3)</PresentationFormat>
  <Paragraphs>340</Paragraphs>
  <Slides>16</Slides>
  <Notes>2</Notes>
  <HiddenSlides>0</HiddenSlides>
  <MMClips>0</MMClips>
  <ScaleCrop>false</ScaleCrop>
  <HeadingPairs>
    <vt:vector size="4" baseType="variant">
      <vt:variant>
        <vt:lpstr>Tema</vt:lpstr>
      </vt:variant>
      <vt:variant>
        <vt:i4>1</vt:i4>
      </vt:variant>
      <vt:variant>
        <vt:lpstr>Naslovi diapozitivov</vt:lpstr>
      </vt:variant>
      <vt:variant>
        <vt:i4>16</vt:i4>
      </vt:variant>
    </vt:vector>
  </HeadingPairs>
  <TitlesOfParts>
    <vt:vector size="17" baseType="lpstr">
      <vt:lpstr>Officeova tema</vt:lpstr>
      <vt:lpstr>     STANDARDI za narodne knjižnice za razdoblje 1. 5. 2005 do 30. 4. 2015  Republika Slovenija, Nacionalni svet za knjižnično dejavnost, 24. 4. 2005 Milena Bon  Narodna in univerzitetna knjižnica,  Turjaška 1, 1000 Ljubljana, tel.: ++386 1 5861 313 milena.bon@nuk.uni-lj.si  </vt:lpstr>
      <vt:lpstr>Organizacija mreže</vt:lpstr>
      <vt:lpstr>I. NARODNA KNJIŽNICA I NJEZINI OSNOVNI ZADACI</vt:lpstr>
      <vt:lpstr>II. ORGANIZACIJA NARODNE KNJIŽNICE, KORISNICI I USLUGE </vt:lpstr>
      <vt:lpstr>Otvorenost</vt:lpstr>
      <vt:lpstr>III. KORISNICI I USLUGE</vt:lpstr>
      <vt:lpstr>IV. KNJIŽNIČNA ZBIRKA I DOSTUPNOST GRAĐE</vt:lpstr>
      <vt:lpstr>IV. KNJIŽNIČNA ZBIRKA I DOSTUPNOST GRAĐE</vt:lpstr>
      <vt:lpstr>IV. KNJIŽNIČNA ZBIRKA I DOSTUPNOST GRAĐE</vt:lpstr>
      <vt:lpstr>V. KNJIŽNIČNO OSOBLJE </vt:lpstr>
      <vt:lpstr>VI. PROSTOR I OPREMA NARODNE KNJIŽNICE </vt:lpstr>
      <vt:lpstr>VI. PROSTOR I OPREMA NARODNE KNJIŽNICE </vt:lpstr>
      <vt:lpstr>VI. PROSTOR I OPREMA NARODNE KNJIŽNICE </vt:lpstr>
      <vt:lpstr>Pokazatelji knjižnične djelatnosti po regijama u 2012. g.</vt:lpstr>
      <vt:lpstr>Knjižničarske regije u Sloveniji</vt:lpstr>
      <vt:lpstr>Standardi slovenskih narodnih knjižnica: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Milena Bon</dc:creator>
  <cp:lastModifiedBy>Milena Bon</cp:lastModifiedBy>
  <cp:revision>231</cp:revision>
  <cp:lastPrinted>2013-10-03T13:59:43Z</cp:lastPrinted>
  <dcterms:created xsi:type="dcterms:W3CDTF">2009-02-23T13:39:39Z</dcterms:created>
  <dcterms:modified xsi:type="dcterms:W3CDTF">2013-10-08T05:11:38Z</dcterms:modified>
</cp:coreProperties>
</file>