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7" r:id="rId3"/>
    <p:sldId id="258" r:id="rId4"/>
    <p:sldId id="264" r:id="rId5"/>
    <p:sldId id="269" r:id="rId6"/>
    <p:sldId id="261" r:id="rId7"/>
    <p:sldId id="271" r:id="rId8"/>
    <p:sldId id="270" r:id="rId9"/>
  </p:sldIdLst>
  <p:sldSz cx="9144000" cy="6858000" type="screen4x3"/>
  <p:notesSz cx="6769100" cy="9906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CB8"/>
    <a:srgbClr val="FE7A02"/>
    <a:srgbClr val="2680D6"/>
    <a:srgbClr val="0000FF"/>
    <a:srgbClr val="FF33CC"/>
    <a:srgbClr val="003399"/>
    <a:srgbClr val="FF9900"/>
    <a:srgbClr val="549C54"/>
    <a:srgbClr val="234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27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D852CA-39D5-473A-B1B3-5EC615378AE5}" type="datetimeFigureOut">
              <a:rPr lang="sl-SI"/>
              <a:pPr>
                <a:defRPr/>
              </a:pPr>
              <a:t>13.1.2015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7D08A0-3A2B-403C-90DD-900D54F7EA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64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6C7B2A-1B26-4066-B24E-D11C766D05D2}" type="datetimeFigureOut">
              <a:rPr lang="sl-SI"/>
              <a:pPr>
                <a:defRPr/>
              </a:pPr>
              <a:t>13.1.2015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0B7FBA-550F-497A-B8C7-867BC3AF06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07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F2BAFA-8E5A-4BF9-9AB9-4C160F7EBF0F}" type="slidenum">
              <a:rPr lang="sl-SI" alt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 alt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838"/>
            <a:ext cx="91440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9088"/>
            <a:ext cx="1738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08721"/>
            <a:ext cx="6882399" cy="23042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5804512" cy="1053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31913" y="6381750"/>
            <a:ext cx="1196975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BA14-8B41-460B-BC59-BE863B75A73A}" type="datetime1">
              <a:rPr lang="sl-SI"/>
              <a:pPr>
                <a:defRPr/>
              </a:pPr>
              <a:t>13.1.2015</a:t>
            </a:fld>
            <a:endParaRPr lang="sl-S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3D3623-2E6C-408F-B460-54B6196597D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91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A541961C-E72D-4F59-96FD-CF1B4F8E90A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929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F71D3C7E-8208-4068-88BB-10B1D78EA9A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30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2060575"/>
            <a:ext cx="8207375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4C5B013D-2144-4C3F-A9E9-E970CC2F6CB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099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CED45234-86A1-4CA0-8688-95F7D26C95D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320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52BB9CB6-8261-448A-9A97-3CBA4BBCF76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41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D792AE3C-D913-4E3C-A724-B2C35839225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286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E3C5562E-BB50-4500-958A-F00D2C75A4A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889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071DACC6-A077-49CB-A3CF-6B63FDFD43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0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1152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3092208B-E975-447E-8138-7A8340E4FA0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745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6375" y="6376988"/>
            <a:ext cx="6119813" cy="365125"/>
          </a:xfrm>
        </p:spPr>
        <p:txBody>
          <a:bodyPr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56550" y="6356350"/>
            <a:ext cx="730250" cy="365125"/>
          </a:xfrm>
        </p:spPr>
        <p:txBody>
          <a:bodyPr/>
          <a:lstStyle>
            <a:lvl1pPr>
              <a:defRPr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8DFBDD52-F526-47BF-B2D7-6701A0EF596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74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6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CAAEC-BF9D-435D-AFB3-C8BA375B5CB9}" type="datetime1">
              <a:rPr lang="sl-SI"/>
              <a:pPr>
                <a:defRPr/>
              </a:pPr>
              <a:t>13.1.2015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250" y="6356350"/>
            <a:ext cx="590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087E9-A67D-41D4-8B84-D184F6BAB4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031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9088"/>
            <a:ext cx="1736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384175"/>
            <a:ext cx="6127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beta.stat.si/StatWe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pxweb.stat.si/pxweb/Dialog/statfile2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95288" y="908050"/>
            <a:ext cx="6883400" cy="2305050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</a:rPr>
              <a:t>Kako do statističnih podatkov in informacij?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4868862" cy="1052513"/>
          </a:xfrm>
        </p:spPr>
        <p:txBody>
          <a:bodyPr/>
          <a:lstStyle/>
          <a:p>
            <a:r>
              <a:rPr lang="sl-SI" altLang="sl-SI" dirty="0">
                <a:solidFill>
                  <a:srgbClr val="549CB8"/>
                </a:solidFill>
              </a:rPr>
              <a:t> </a:t>
            </a:r>
            <a:r>
              <a:rPr lang="sl-SI" altLang="sl-SI" sz="1400" dirty="0" smtClean="0">
                <a:solidFill>
                  <a:srgbClr val="549CB8"/>
                </a:solidFill>
              </a:rPr>
              <a:t>mag. Renata Rejec</a:t>
            </a:r>
          </a:p>
          <a:p>
            <a:r>
              <a:rPr lang="sl-SI" altLang="sl-SI" sz="1400" dirty="0" smtClean="0">
                <a:solidFill>
                  <a:srgbClr val="549CB8"/>
                </a:solidFill>
              </a:rPr>
              <a:t>Sektor za izkazovanje statističnih podatkov in metod</a:t>
            </a:r>
          </a:p>
        </p:txBody>
      </p:sp>
    </p:spTree>
    <p:extLst>
      <p:ext uri="{BB962C8B-B14F-4D97-AF65-F5344CB8AC3E}">
        <p14:creationId xmlns:p14="http://schemas.microsoft.com/office/powerpoint/2010/main" val="22852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23963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 urad =SURS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8207375" cy="453677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glavni izvajalec in povezovalec dela na področju državne statistike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sl-SI" sz="1400" dirty="0" smtClean="0">
                <a:solidFill>
                  <a:srgbClr val="549CB8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samostojna, strokovno neodvisna vladna služba 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(Zakon o državni statistiki, Uradni list RS, št. 45/95 in 9/01)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solidFill>
                  <a:srgbClr val="FE7A0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= neposredno odgovoren predsedniku vlade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sl-SI" sz="1400" dirty="0" smtClean="0">
                <a:solidFill>
                  <a:srgbClr val="549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lang="sv-SE" sz="1400" dirty="0" smtClean="0">
                <a:solidFill>
                  <a:srgbClr val="549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strokovno-metodoloških vprašanjih avtonomen</a:t>
            </a:r>
            <a:endParaRPr lang="sl-SI" sz="1400" dirty="0" smtClean="0">
              <a:solidFill>
                <a:srgbClr val="549C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sl-SI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Strateška in razvojna vprašanja državne statistike obravnava Statistični svet Republike Slovenije, ki je strokovno metodološko posvetovalno telo in najvišji predstavnik uporabnikov in strokovne javnosti.</a:t>
            </a:r>
            <a:r>
              <a:rPr lang="sv-S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14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b="1" dirty="0" smtClean="0">
              <a:solidFill>
                <a:srgbClr val="FE7A02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b="1" dirty="0">
              <a:solidFill>
                <a:srgbClr val="FE7A02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kot </a:t>
            </a:r>
            <a:r>
              <a:rPr lang="sl-SI" sz="1400" dirty="0" smtClean="0">
                <a:solidFill>
                  <a:srgbClr val="549CB8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član Evropskega statističnega sistema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vpet v mednarodno statistično okolje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SURS</a:t>
            </a:r>
            <a:r>
              <a:rPr lang="sl-SI" sz="14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sodeluje tudi pri delu Statistične komisije Združenih narodov in je aktivni član Konference evropskih statistikov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sl-SI" sz="900" dirty="0" smtClean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  <a:p>
            <a:endParaRPr lang="sl-SI" alt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79947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 poslanstvo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844824"/>
            <a:ext cx="8208911" cy="2088232"/>
          </a:xfrm>
        </p:spPr>
        <p:txBody>
          <a:bodyPr lIns="72000"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 smtClean="0">
                <a:solidFill>
                  <a:srgbClr val="549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Poslanstvo Statističnega urada </a:t>
            </a:r>
            <a:r>
              <a:rPr lang="sl-SI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izvajanje državne statistike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l-SI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pomeni, da organom in organizacijam javne uprave, gospodarstvu in javnosti zagotavljamo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 </a:t>
            </a: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kakovostne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pravočasne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časovno in krajevno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sl-SI" sz="1400" b="1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400" dirty="0" smtClean="0">
                <a:solidFill>
                  <a:srgbClr val="FE7A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 mednarodno primerljive podatke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stanjih in gibanjih na ekonomskem, demografskem ter socialnem področju in na področju okolja in naravnih virov.</a:t>
            </a:r>
            <a:endParaRPr lang="sl-SI" sz="1400" dirty="0" smtClean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1100" dirty="0" smtClean="0"/>
          </a:p>
          <a:p>
            <a:pPr marL="0" indent="0">
              <a:buNone/>
            </a:pPr>
            <a:endParaRPr lang="sl-SI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100" dirty="0" smtClean="0"/>
          </a:p>
          <a:p>
            <a:pPr marL="0" indent="0">
              <a:buNone/>
            </a:pPr>
            <a:endParaRPr lang="sl-SI" sz="1100" dirty="0" smtClean="0"/>
          </a:p>
          <a:p>
            <a:pPr marL="0" indent="0">
              <a:buNone/>
            </a:pPr>
            <a:endParaRPr lang="sl-SI" altLang="sl-SI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783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47456" y="4653136"/>
            <a:ext cx="48965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l-SI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Svojo dejavnost SURS izvaja skupaj s pooblaščenimi izvajalci:</a:t>
            </a:r>
          </a:p>
          <a:p>
            <a:pPr marL="0" indent="0">
              <a:buFont typeface="Arial" charset="0"/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Banka Slovenije </a:t>
            </a: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Ministrstvo za finance </a:t>
            </a: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Agencija Republike Slovenije za javnopravne evidence in storitve</a:t>
            </a: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Nacionalni inštitut za javno zdravje</a:t>
            </a: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Zavod za pokojninsko in invalidsko zavarovanje </a:t>
            </a: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Zavod RS za zaposlovanje.</a:t>
            </a:r>
          </a:p>
          <a:p>
            <a:pPr marL="0" indent="0">
              <a:buFont typeface="Arial" charset="0"/>
              <a:buNone/>
            </a:pPr>
            <a:endParaRPr lang="sl-SI" sz="1100" dirty="0" smtClean="0"/>
          </a:p>
          <a:p>
            <a:pPr marL="0" indent="0">
              <a:buFont typeface="Arial" charset="0"/>
              <a:buNone/>
            </a:pPr>
            <a:endParaRPr lang="sl-SI" sz="1100" dirty="0" smtClean="0"/>
          </a:p>
          <a:p>
            <a:pPr marL="0" indent="0">
              <a:buFont typeface="Arial" charset="0"/>
              <a:buNone/>
            </a:pPr>
            <a:endParaRPr lang="sl-SI" altLang="sl-SI" sz="1100" dirty="0" smtClean="0"/>
          </a:p>
        </p:txBody>
      </p:sp>
    </p:spTree>
    <p:extLst>
      <p:ext uri="{BB962C8B-B14F-4D97-AF65-F5344CB8AC3E}">
        <p14:creationId xmlns:p14="http://schemas.microsoft.com/office/powerpoint/2010/main" val="14991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990978" y="1916832"/>
            <a:ext cx="2016224" cy="720080"/>
          </a:xfrm>
        </p:spPr>
        <p:txBody>
          <a:bodyPr/>
          <a:lstStyle/>
          <a:p>
            <a:r>
              <a:rPr lang="sl-SI" altLang="sl-SI" sz="2800" dirty="0" err="1" smtClean="0">
                <a:solidFill>
                  <a:srgbClr val="549CB8"/>
                </a:solidFill>
              </a:rPr>
              <a:t>www.stat.si</a:t>
            </a:r>
            <a:r>
              <a:rPr lang="sl-SI" altLang="sl-SI" sz="2000" dirty="0" smtClean="0">
                <a:solidFill>
                  <a:srgbClr val="FE7A02"/>
                </a:solidFill>
              </a:rPr>
              <a:t/>
            </a:r>
            <a:br>
              <a:rPr lang="sl-SI" altLang="sl-SI" sz="2000" dirty="0" smtClean="0">
                <a:solidFill>
                  <a:srgbClr val="FE7A02"/>
                </a:solidFill>
              </a:rPr>
            </a:br>
            <a:endParaRPr lang="sl-SI" altLang="sl-SI" sz="2000" dirty="0" smtClean="0">
              <a:solidFill>
                <a:srgbClr val="FE7A0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3" y="764704"/>
            <a:ext cx="6483350" cy="56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9330" y="2852936"/>
            <a:ext cx="3168352" cy="3668613"/>
          </a:xfrm>
          <a:prstGeom prst="roundRect">
            <a:avLst/>
          </a:prstGeom>
          <a:noFill/>
          <a:ln w="38100"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437232" y="5085184"/>
            <a:ext cx="1584176" cy="504056"/>
          </a:xfrm>
          <a:prstGeom prst="roundRect">
            <a:avLst/>
          </a:prstGeom>
          <a:noFill/>
          <a:ln w="38100"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4355976" y="1549076"/>
            <a:ext cx="936104" cy="432048"/>
          </a:xfrm>
          <a:prstGeom prst="roundRect">
            <a:avLst/>
          </a:prstGeom>
          <a:noFill/>
          <a:ln w="38100"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Rounded Rectangle 20"/>
          <p:cNvSpPr/>
          <p:nvPr/>
        </p:nvSpPr>
        <p:spPr>
          <a:xfrm>
            <a:off x="439998" y="5589240"/>
            <a:ext cx="1584176" cy="705524"/>
          </a:xfrm>
          <a:prstGeom prst="roundRect">
            <a:avLst/>
          </a:prstGeom>
          <a:noFill/>
          <a:ln w="38100"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Rounded Rectangle 21"/>
          <p:cNvSpPr/>
          <p:nvPr/>
        </p:nvSpPr>
        <p:spPr>
          <a:xfrm>
            <a:off x="5364088" y="3212976"/>
            <a:ext cx="1296144" cy="394146"/>
          </a:xfrm>
          <a:prstGeom prst="roundRect">
            <a:avLst/>
          </a:prstGeom>
          <a:noFill/>
          <a:ln w="38100"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7055768" y="3068960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</a:t>
            </a:r>
          </a:p>
          <a:p>
            <a:r>
              <a:rPr lang="sl-SI" dirty="0">
                <a:solidFill>
                  <a:srgbClr val="549CB8"/>
                </a:solidFill>
              </a:rPr>
              <a:t>© SURS </a:t>
            </a:r>
            <a:endParaRPr lang="sl-SI" dirty="0" smtClean="0">
              <a:solidFill>
                <a:srgbClr val="549CB8"/>
              </a:solidFill>
            </a:endParaRPr>
          </a:p>
          <a:p>
            <a:r>
              <a:rPr lang="sl-SI" dirty="0" smtClean="0">
                <a:solidFill>
                  <a:srgbClr val="549CB8"/>
                </a:solidFill>
              </a:rPr>
              <a:t>Uporaba </a:t>
            </a:r>
            <a:r>
              <a:rPr lang="sl-SI" dirty="0">
                <a:solidFill>
                  <a:srgbClr val="549CB8"/>
                </a:solidFill>
              </a:rPr>
              <a:t>in objava podatkov dovoljeni le z navedbo </a:t>
            </a:r>
            <a:r>
              <a:rPr lang="sl-SI" dirty="0" smtClean="0">
                <a:solidFill>
                  <a:srgbClr val="549CB8"/>
                </a:solidFill>
              </a:rPr>
              <a:t>vira. </a:t>
            </a:r>
            <a:endParaRPr lang="sl-SI" dirty="0">
              <a:solidFill>
                <a:srgbClr val="549CB8"/>
              </a:solidFill>
            </a:endParaRPr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3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71800" y="836712"/>
            <a:ext cx="4176464" cy="216024"/>
          </a:xfrm>
        </p:spPr>
        <p:txBody>
          <a:bodyPr/>
          <a:lstStyle/>
          <a:p>
            <a:r>
              <a:rPr lang="sl-SI" altLang="sl-SI" sz="1800" dirty="0">
                <a:solidFill>
                  <a:srgbClr val="549CB8"/>
                </a:solidFill>
                <a:hlinkClick r:id="rId2"/>
              </a:rPr>
              <a:t>http://</a:t>
            </a:r>
            <a:r>
              <a:rPr lang="sl-SI" altLang="sl-SI" sz="1800" dirty="0" smtClean="0">
                <a:solidFill>
                  <a:srgbClr val="549CB8"/>
                </a:solidFill>
                <a:hlinkClick r:id="rId2"/>
              </a:rPr>
              <a:t>beta.stat.si/StatWeb</a:t>
            </a:r>
            <a:r>
              <a:rPr lang="sl-SI" altLang="sl-SI" sz="2000" dirty="0" smtClean="0">
                <a:solidFill>
                  <a:srgbClr val="FE7A02"/>
                </a:solidFill>
                <a:hlinkClick r:id="rId2"/>
              </a:rPr>
              <a:t/>
            </a:r>
            <a:br>
              <a:rPr lang="sl-SI" altLang="sl-SI" sz="2000" dirty="0" smtClean="0">
                <a:solidFill>
                  <a:srgbClr val="FE7A02"/>
                </a:solidFill>
                <a:hlinkClick r:id="rId2"/>
              </a:rPr>
            </a:br>
            <a:endParaRPr lang="sl-SI" altLang="sl-SI" sz="2000" dirty="0" smtClean="0">
              <a:solidFill>
                <a:srgbClr val="FE7A02"/>
              </a:solidFill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5511800" cy="56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64288" y="5157192"/>
            <a:ext cx="111931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3851920" y="2558058"/>
            <a:ext cx="3240360" cy="4293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ounded Rectangle 15"/>
          <p:cNvSpPr/>
          <p:nvPr/>
        </p:nvSpPr>
        <p:spPr>
          <a:xfrm>
            <a:off x="7164288" y="4355579"/>
            <a:ext cx="111931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7164288" y="4729311"/>
            <a:ext cx="111931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ounded Rectangle 17"/>
          <p:cNvSpPr/>
          <p:nvPr/>
        </p:nvSpPr>
        <p:spPr>
          <a:xfrm>
            <a:off x="7163097" y="5877272"/>
            <a:ext cx="111931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566812" y="2514605"/>
            <a:ext cx="1119312" cy="646331"/>
            <a:chOff x="566812" y="2545233"/>
            <a:chExt cx="1119312" cy="646331"/>
          </a:xfrm>
        </p:grpSpPr>
        <p:sp>
          <p:nvSpPr>
            <p:cNvPr id="19" name="Rectangle 18"/>
            <p:cNvSpPr/>
            <p:nvPr/>
          </p:nvSpPr>
          <p:spPr>
            <a:xfrm>
              <a:off x="658416" y="2545233"/>
              <a:ext cx="936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dirty="0"/>
                <a:t> </a:t>
              </a:r>
              <a:r>
                <a:rPr lang="sl-SI" dirty="0" smtClean="0">
                  <a:solidFill>
                    <a:srgbClr val="2680D6"/>
                  </a:solidFill>
                </a:rPr>
                <a:t>NOVO</a:t>
              </a:r>
              <a:endParaRPr lang="sl-SI" dirty="0">
                <a:solidFill>
                  <a:srgbClr val="2680D6"/>
                </a:solidFill>
              </a:endParaRPr>
            </a:p>
            <a:p>
              <a:r>
                <a:rPr lang="sl-SI" dirty="0"/>
                <a:t> 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66812" y="2545233"/>
              <a:ext cx="1119312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5307" y="2789501"/>
            <a:ext cx="2088232" cy="1200329"/>
            <a:chOff x="145307" y="2789501"/>
            <a:chExt cx="2088232" cy="1200329"/>
          </a:xfrm>
        </p:grpSpPr>
        <p:sp>
          <p:nvSpPr>
            <p:cNvPr id="20" name="Rectangle 19"/>
            <p:cNvSpPr/>
            <p:nvPr/>
          </p:nvSpPr>
          <p:spPr>
            <a:xfrm>
              <a:off x="145307" y="2789501"/>
              <a:ext cx="20882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dirty="0"/>
                <a:t> </a:t>
              </a:r>
            </a:p>
            <a:p>
              <a:pPr algn="ctr"/>
              <a:r>
                <a:rPr lang="sl-SI" dirty="0" smtClean="0">
                  <a:solidFill>
                    <a:srgbClr val="2680D6"/>
                  </a:solidFill>
                </a:rPr>
                <a:t>Osnovne in podrobne tabele</a:t>
              </a:r>
              <a:endParaRPr lang="sl-SI" dirty="0">
                <a:solidFill>
                  <a:srgbClr val="2680D6"/>
                </a:solidFill>
              </a:endParaRPr>
            </a:p>
            <a:p>
              <a:r>
                <a:rPr lang="sl-SI" dirty="0"/>
                <a:t>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9512" y="3005050"/>
              <a:ext cx="1993032" cy="7692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9" name="Down Arrow 8"/>
          <p:cNvSpPr/>
          <p:nvPr/>
        </p:nvSpPr>
        <p:spPr>
          <a:xfrm rot="5400000">
            <a:off x="2093522" y="2472803"/>
            <a:ext cx="49246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4" y="3895154"/>
            <a:ext cx="3528010" cy="25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594520" y="4077072"/>
            <a:ext cx="457200" cy="278507"/>
          </a:xfrm>
          <a:prstGeom prst="ellipse">
            <a:avLst/>
          </a:prstGeom>
          <a:noFill/>
          <a:ln>
            <a:solidFill>
              <a:srgbClr val="FE7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902"/>
            <a:ext cx="3833981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71600" y="621407"/>
            <a:ext cx="7287387" cy="935385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</a:rPr>
              <a:t>Podatkovni portal SI-STAT</a:t>
            </a:r>
            <a:endParaRPr lang="sl-SI" altLang="sl-SI" sz="2400" dirty="0" smtClean="0">
              <a:solidFill>
                <a:srgbClr val="FE7A02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75768"/>
            <a:ext cx="2564457" cy="49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08264" y="1556792"/>
            <a:ext cx="3556223" cy="5118719"/>
            <a:chOff x="4860032" y="1574255"/>
            <a:chExt cx="4017168" cy="511871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574255"/>
              <a:ext cx="4017168" cy="28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208" y="4149080"/>
              <a:ext cx="3972992" cy="2543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40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76139"/>
            <a:ext cx="843915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01837" y="549039"/>
            <a:ext cx="7287387" cy="1007393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</a:rPr>
              <a:t>Slovenske regije v številkah</a:t>
            </a:r>
            <a:endParaRPr lang="sl-SI" altLang="sl-SI" sz="2400" dirty="0" smtClean="0">
              <a:solidFill>
                <a:srgbClr val="FE7A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01837" y="549039"/>
            <a:ext cx="7287387" cy="1007393"/>
          </a:xfrm>
        </p:spPr>
        <p:txBody>
          <a:bodyPr/>
          <a:lstStyle/>
          <a:p>
            <a:r>
              <a:rPr lang="sl-SI" altLang="sl-SI" dirty="0" smtClean="0">
                <a:solidFill>
                  <a:srgbClr val="FE7A02"/>
                </a:solidFill>
              </a:rPr>
              <a:t>Publikacije</a:t>
            </a:r>
            <a:endParaRPr lang="sl-SI" altLang="sl-SI" sz="2400" dirty="0" smtClean="0">
              <a:solidFill>
                <a:srgbClr val="FE7A0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4869"/>
            <a:ext cx="11858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37" y="4299694"/>
            <a:ext cx="1698625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 rot="10800000">
            <a:off x="1420515" y="3501008"/>
            <a:ext cx="576064" cy="504056"/>
          </a:xfrm>
          <a:prstGeom prst="upArrow">
            <a:avLst/>
          </a:prstGeom>
          <a:solidFill>
            <a:srgbClr val="FE7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131840" y="1786972"/>
            <a:ext cx="5256584" cy="373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l-SI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= 709 objav statističnih podatkov in informacij</a:t>
            </a:r>
          </a:p>
          <a:p>
            <a:pPr marL="0" indent="0">
              <a:buFont typeface="Arial" charset="0"/>
              <a:buNone/>
            </a:pP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= vse brezplačne in dostopne na klik</a:t>
            </a:r>
          </a:p>
          <a:p>
            <a:pPr marL="0" indent="0">
              <a:buFont typeface="Arial" charset="0"/>
              <a:buNone/>
            </a:pPr>
            <a:endParaRPr lang="sl-SI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endParaRPr lang="sl-SI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537 spletnih prvih objav</a:t>
            </a: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 spletnih elektronskih objav </a:t>
            </a: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1450">
              <a:buFontTx/>
              <a:buChar char="-"/>
            </a:pP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posebnih objav</a:t>
            </a:r>
          </a:p>
          <a:p>
            <a:pPr marL="285750" indent="-171450">
              <a:buFontTx/>
              <a:buChar char="-"/>
            </a:pP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ø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</a:t>
            </a: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Arial" charset="0"/>
              <a:buNone/>
            </a:pPr>
            <a:r>
              <a:rPr lang="sl-SI" sz="12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 portret Slovenije v mednarodni skupnosti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1450">
              <a:buFontTx/>
              <a:buChar char="-"/>
            </a:pP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brošure (Karierne poti doktoric in doktorjev znanosti, Mozaik   poslovnih statistik, Nacionalni računi o gospodarski krizi v Sloveniji</a:t>
            </a:r>
          </a:p>
          <a:p>
            <a:pPr marL="285750" indent="-171450">
              <a:buFontTx/>
              <a:buChar char="-"/>
            </a:pPr>
            <a:endParaRPr lang="sl-SI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171450">
              <a:buFontTx/>
              <a:buChar char="-"/>
            </a:pP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Podatke v </a:t>
            </a:r>
            <a:r>
              <a:rPr lang="sl-SI" sz="1200" b="1" dirty="0">
                <a:solidFill>
                  <a:srgbClr val="FE7A02"/>
                </a:solidFill>
              </a:rPr>
              <a:t>interaktivnih orodjih 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(Prebivalstvena piramida, Rojstna imena in priimki prebivalcev Slovenije, Rojstni dnevi, Dinamični preračuni kazalnikov, 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STAGE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) bomo redno posodabljali.</a:t>
            </a:r>
            <a:endParaRPr lang="sl-SI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endParaRPr lang="sl-SI" sz="1100" dirty="0" smtClean="0"/>
          </a:p>
          <a:p>
            <a:pPr marL="0" indent="0">
              <a:buFont typeface="Arial" charset="0"/>
              <a:buNone/>
            </a:pPr>
            <a:endParaRPr lang="sl-SI" sz="1100" dirty="0" smtClean="0"/>
          </a:p>
          <a:p>
            <a:pPr marL="0" indent="0">
              <a:buFont typeface="Arial" charset="0"/>
              <a:buNone/>
            </a:pPr>
            <a:endParaRPr lang="sl-SI" altLang="sl-SI" sz="1100" dirty="0" smtClean="0"/>
          </a:p>
        </p:txBody>
      </p:sp>
    </p:spTree>
    <p:extLst>
      <p:ext uri="{BB962C8B-B14F-4D97-AF65-F5344CB8AC3E}">
        <p14:creationId xmlns:p14="http://schemas.microsoft.com/office/powerpoint/2010/main" val="7991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predloga_S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ppt_predloga_SURS</Template>
  <TotalTime>1170</TotalTime>
  <Words>286</Words>
  <Application>Microsoft Office PowerPoint</Application>
  <PresentationFormat>On-screen Show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ppt_predloga_SURS</vt:lpstr>
      <vt:lpstr>Kako do statističnih podatkov in informacij?</vt:lpstr>
      <vt:lpstr>Statistični urad =SURS</vt:lpstr>
      <vt:lpstr>Naše poslanstvo</vt:lpstr>
      <vt:lpstr>www.stat.si </vt:lpstr>
      <vt:lpstr>http://beta.stat.si/StatWeb </vt:lpstr>
      <vt:lpstr>Podatkovni portal SI-STAT</vt:lpstr>
      <vt:lpstr>Slovenske regije v številkah</vt:lpstr>
      <vt:lpstr>Publikacije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 Rejec</dc:creator>
  <cp:lastModifiedBy>Renata Rejec</cp:lastModifiedBy>
  <cp:revision>172</cp:revision>
  <cp:lastPrinted>2015-01-13T12:50:11Z</cp:lastPrinted>
  <dcterms:created xsi:type="dcterms:W3CDTF">2014-10-03T09:20:56Z</dcterms:created>
  <dcterms:modified xsi:type="dcterms:W3CDTF">2015-01-13T14:30:05Z</dcterms:modified>
</cp:coreProperties>
</file>