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78" r:id="rId5"/>
    <p:sldId id="276" r:id="rId6"/>
    <p:sldId id="259" r:id="rId7"/>
    <p:sldId id="260" r:id="rId8"/>
    <p:sldId id="282" r:id="rId9"/>
    <p:sldId id="261" r:id="rId10"/>
    <p:sldId id="262" r:id="rId11"/>
    <p:sldId id="290" r:id="rId12"/>
    <p:sldId id="289" r:id="rId13"/>
    <p:sldId id="292" r:id="rId14"/>
    <p:sldId id="299" r:id="rId15"/>
    <p:sldId id="266" r:id="rId16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9CB8"/>
    <a:srgbClr val="549C54"/>
    <a:srgbClr val="2680D6"/>
    <a:srgbClr val="2340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5349BF6-85D9-49AA-9B42-DAEF208DAC4A}" type="datetimeFigureOut">
              <a:rPr lang="sl-SI"/>
              <a:pPr>
                <a:defRPr/>
              </a:pPr>
              <a:t>14.1.2015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467FA52-6AD3-4AC8-85EF-205F8FF5331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3337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0A4135E-48EF-4C9A-95D7-E3CFC9D57138}" type="datetimeFigureOut">
              <a:rPr lang="sl-SI"/>
              <a:pPr>
                <a:defRPr/>
              </a:pPr>
              <a:t>14.1.2015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l-SI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7614A5C-7CB2-43C2-AB95-EDC7E5F5282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44280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C642C4-F0A6-4DA9-A2E0-54BEFEFC44D9}" type="slidenum">
              <a:rPr lang="sl-SI" altLang="sl-SI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sl-SI" altLang="sl-SI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5838"/>
            <a:ext cx="9144000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9088"/>
            <a:ext cx="173831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908721"/>
            <a:ext cx="6882399" cy="230425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3212976"/>
            <a:ext cx="5804512" cy="1053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331913" y="6381750"/>
            <a:ext cx="1196975" cy="365125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411DB3-2D17-4AAF-8A20-B0191848F193}" type="datetime1">
              <a:rPr lang="sl-SI"/>
              <a:pPr>
                <a:defRPr/>
              </a:pPr>
              <a:t>14.1.2015</a:t>
            </a:fld>
            <a:endParaRPr lang="sl-SI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DD115B7-19D7-4576-8534-6C7CEC2CB4CE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91140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76375" y="6376988"/>
            <a:ext cx="6119813" cy="365125"/>
          </a:xfrm>
        </p:spPr>
        <p:txBody>
          <a:bodyPr/>
          <a:lstStyle>
            <a:lvl1pPr>
              <a:defRPr dirty="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956550" y="6356350"/>
            <a:ext cx="730250" cy="365125"/>
          </a:xfrm>
        </p:spPr>
        <p:txBody>
          <a:bodyPr/>
          <a:lstStyle>
            <a:lvl1pPr>
              <a:defRPr smtClean="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fld id="{CD47F0CD-C5E9-41D4-8398-C5F19EC35164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8039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92696"/>
            <a:ext cx="2057400" cy="54334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92696"/>
            <a:ext cx="6019800" cy="54334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76375" y="6376988"/>
            <a:ext cx="6119813" cy="365125"/>
          </a:xfrm>
        </p:spPr>
        <p:txBody>
          <a:bodyPr/>
          <a:lstStyle>
            <a:lvl1pPr>
              <a:defRPr dirty="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956550" y="6356350"/>
            <a:ext cx="730250" cy="365125"/>
          </a:xfrm>
        </p:spPr>
        <p:txBody>
          <a:bodyPr/>
          <a:lstStyle>
            <a:lvl1pPr>
              <a:defRPr smtClean="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fld id="{7FD59077-0636-4C0D-9D27-F8517B5A0917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09164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8313" y="2060575"/>
            <a:ext cx="8207375" cy="4105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1476375" y="6376988"/>
            <a:ext cx="6119813" cy="365125"/>
          </a:xfrm>
        </p:spPr>
        <p:txBody>
          <a:bodyPr/>
          <a:lstStyle>
            <a:lvl1pPr>
              <a:defRPr dirty="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7956550" y="6356350"/>
            <a:ext cx="730250" cy="365125"/>
          </a:xfrm>
        </p:spPr>
        <p:txBody>
          <a:bodyPr/>
          <a:lstStyle>
            <a:lvl1pPr>
              <a:defRPr smtClean="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fld id="{416E3145-E467-4805-897B-1E97FB566BAD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4272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76375" y="6376988"/>
            <a:ext cx="6119813" cy="365125"/>
          </a:xfrm>
        </p:spPr>
        <p:txBody>
          <a:bodyPr/>
          <a:lstStyle>
            <a:lvl1pPr>
              <a:defRPr dirty="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956550" y="6356350"/>
            <a:ext cx="730250" cy="365125"/>
          </a:xfrm>
        </p:spPr>
        <p:txBody>
          <a:bodyPr/>
          <a:lstStyle>
            <a:lvl1pPr>
              <a:defRPr smtClean="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fld id="{F9EE7DFC-2776-486F-9EAA-84D6510B35CB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05187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4930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4930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76375" y="6376988"/>
            <a:ext cx="6119813" cy="365125"/>
          </a:xfrm>
        </p:spPr>
        <p:txBody>
          <a:bodyPr/>
          <a:lstStyle>
            <a:lvl1pPr>
              <a:defRPr dirty="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956550" y="6356350"/>
            <a:ext cx="730250" cy="365125"/>
          </a:xfrm>
        </p:spPr>
        <p:txBody>
          <a:bodyPr/>
          <a:lstStyle>
            <a:lvl1pPr>
              <a:defRPr smtClean="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fld id="{ABC8F5D2-60D0-4ACA-B0C3-80CE06186683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9303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76375" y="6376988"/>
            <a:ext cx="6119813" cy="365125"/>
          </a:xfrm>
        </p:spPr>
        <p:txBody>
          <a:bodyPr/>
          <a:lstStyle>
            <a:lvl1pPr>
              <a:defRPr dirty="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956550" y="6356350"/>
            <a:ext cx="730250" cy="365125"/>
          </a:xfrm>
        </p:spPr>
        <p:txBody>
          <a:bodyPr/>
          <a:lstStyle>
            <a:lvl1pPr>
              <a:defRPr smtClean="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fld id="{63A5BC91-8F2D-4629-83C1-82012B7CB10F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93057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76375" y="6376988"/>
            <a:ext cx="6119813" cy="365125"/>
          </a:xfrm>
        </p:spPr>
        <p:txBody>
          <a:bodyPr/>
          <a:lstStyle>
            <a:lvl1pPr>
              <a:defRPr dirty="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956550" y="6356350"/>
            <a:ext cx="730250" cy="365125"/>
          </a:xfrm>
        </p:spPr>
        <p:txBody>
          <a:bodyPr/>
          <a:lstStyle>
            <a:lvl1pPr>
              <a:defRPr smtClean="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fld id="{0AE5DD12-F289-4321-BE17-905DAC0AB8C8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8145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76375" y="6376988"/>
            <a:ext cx="6119813" cy="365125"/>
          </a:xfrm>
        </p:spPr>
        <p:txBody>
          <a:bodyPr/>
          <a:lstStyle>
            <a:lvl1pPr>
              <a:defRPr dirty="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956550" y="6356350"/>
            <a:ext cx="730250" cy="365125"/>
          </a:xfrm>
        </p:spPr>
        <p:txBody>
          <a:bodyPr/>
          <a:lstStyle>
            <a:lvl1pPr>
              <a:defRPr smtClean="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fld id="{1CA8DD6F-6DF7-4C0F-8AE4-DC058D0E32E6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069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3008313" cy="11521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92696"/>
            <a:ext cx="5111750" cy="54334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76375" y="6376988"/>
            <a:ext cx="6119813" cy="365125"/>
          </a:xfrm>
        </p:spPr>
        <p:txBody>
          <a:bodyPr/>
          <a:lstStyle>
            <a:lvl1pPr>
              <a:defRPr dirty="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956550" y="6356350"/>
            <a:ext cx="730250" cy="365125"/>
          </a:xfrm>
        </p:spPr>
        <p:txBody>
          <a:bodyPr/>
          <a:lstStyle>
            <a:lvl1pPr>
              <a:defRPr smtClean="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fld id="{995F83E9-D8EF-4FAB-BFB8-0A48CB7EEE27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2689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92695"/>
            <a:ext cx="5486400" cy="403487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sl-S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76375" y="6376988"/>
            <a:ext cx="6119813" cy="365125"/>
          </a:xfrm>
        </p:spPr>
        <p:txBody>
          <a:bodyPr/>
          <a:lstStyle>
            <a:lvl1pPr>
              <a:defRPr dirty="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956550" y="6356350"/>
            <a:ext cx="730250" cy="365125"/>
          </a:xfrm>
        </p:spPr>
        <p:txBody>
          <a:bodyPr/>
          <a:lstStyle>
            <a:lvl1pPr>
              <a:defRPr smtClean="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fld id="{6C2C751B-E5DB-4880-96B8-3B6BEE118B40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3404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92150"/>
            <a:ext cx="82296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 smtClean="0"/>
              <a:t>Click to edit Master title style</a:t>
            </a:r>
            <a:endParaRPr lang="sl-SI" altLang="sl-SI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060575"/>
            <a:ext cx="82296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 smtClean="0"/>
              <a:t>Click to edit Master text styles</a:t>
            </a:r>
          </a:p>
          <a:p>
            <a:pPr lvl="1"/>
            <a:r>
              <a:rPr lang="en-US" altLang="sl-SI" smtClean="0"/>
              <a:t>Second level</a:t>
            </a:r>
          </a:p>
          <a:p>
            <a:pPr lvl="2"/>
            <a:r>
              <a:rPr lang="en-US" altLang="sl-SI" smtClean="0"/>
              <a:t>Third level</a:t>
            </a:r>
          </a:p>
          <a:p>
            <a:pPr lvl="3"/>
            <a:r>
              <a:rPr lang="en-US" altLang="sl-SI" smtClean="0"/>
              <a:t>Fourth level</a:t>
            </a:r>
          </a:p>
          <a:p>
            <a:pPr lvl="4"/>
            <a:r>
              <a:rPr lang="en-US" altLang="sl-SI" smtClean="0"/>
              <a:t>Fifth level</a:t>
            </a:r>
            <a:endParaRPr lang="sl-SI" altLang="sl-SI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869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DB3434-5B39-48E0-8D9C-5C2B6FCE872C}" type="datetime1">
              <a:rPr lang="sl-SI"/>
              <a:pPr>
                <a:defRPr/>
              </a:pPr>
              <a:t>14.1.2015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19250" y="6356350"/>
            <a:ext cx="5905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113" y="6356350"/>
            <a:ext cx="8016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321E9B-B9BD-490E-BD16-7D801628FA6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  <p:pic>
        <p:nvPicPr>
          <p:cNvPr id="1031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319088"/>
            <a:ext cx="17367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713" y="384175"/>
            <a:ext cx="6127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igor.kuzma@gov.si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395288" y="908050"/>
            <a:ext cx="6883400" cy="2305050"/>
          </a:xfrm>
        </p:spPr>
        <p:txBody>
          <a:bodyPr/>
          <a:lstStyle/>
          <a:p>
            <a:r>
              <a:rPr lang="sl-SI" altLang="sl-SI" dirty="0" smtClean="0"/>
              <a:t>STAGE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2195736" y="3573016"/>
            <a:ext cx="4868862" cy="1052513"/>
          </a:xfrm>
        </p:spPr>
        <p:txBody>
          <a:bodyPr/>
          <a:lstStyle/>
          <a:p>
            <a:r>
              <a:rPr lang="sl-SI" altLang="sl-SI" dirty="0"/>
              <a:t>s</a:t>
            </a:r>
            <a:r>
              <a:rPr lang="sl-SI" altLang="sl-SI" dirty="0" smtClean="0"/>
              <a:t>tatistika &amp; geografija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05904" y="6488667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Igor </a:t>
            </a:r>
            <a:r>
              <a:rPr lang="sl-SI" dirty="0"/>
              <a:t>K</a:t>
            </a:r>
            <a:r>
              <a:rPr lang="sl-SI" dirty="0" smtClean="0"/>
              <a:t>uzma</a:t>
            </a:r>
            <a:endParaRPr lang="sl-S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155" y="4653136"/>
            <a:ext cx="1046343" cy="737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23528" y="692696"/>
            <a:ext cx="8496944" cy="0"/>
          </a:xfrm>
          <a:prstGeom prst="line">
            <a:avLst/>
          </a:prstGeom>
          <a:ln>
            <a:solidFill>
              <a:srgbClr val="549C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467544" y="1988840"/>
            <a:ext cx="84969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l-SI" altLang="sl-SI" sz="2400" kern="0" dirty="0"/>
              <a:t>U</a:t>
            </a:r>
            <a:r>
              <a:rPr lang="sl-SI" altLang="sl-SI" sz="2400" kern="0" dirty="0" smtClean="0"/>
              <a:t>porabniški vmesnik</a:t>
            </a:r>
          </a:p>
          <a:p>
            <a:pPr marL="0" indent="0">
              <a:buFontTx/>
              <a:buNone/>
            </a:pPr>
            <a:r>
              <a:rPr lang="sl-SI" altLang="sl-SI" sz="2400" kern="0" dirty="0" smtClean="0"/>
              <a:t>    </a:t>
            </a:r>
            <a:r>
              <a:rPr lang="sl-SI" altLang="sl-SI" sz="1800" kern="0" dirty="0" smtClean="0"/>
              <a:t>- prikazovanje podatkov v obliki tematskih kart</a:t>
            </a:r>
          </a:p>
          <a:p>
            <a:pPr marL="0" indent="0">
              <a:buFontTx/>
              <a:buNone/>
            </a:pPr>
            <a:r>
              <a:rPr lang="sl-SI" altLang="sl-SI" sz="1800" kern="0" dirty="0" smtClean="0"/>
              <a:t>     - izbira prikazanih vsebin (čas, prostor, vsebina)</a:t>
            </a:r>
          </a:p>
          <a:p>
            <a:pPr marL="0" indent="0">
              <a:buFontTx/>
              <a:buNone/>
            </a:pPr>
            <a:r>
              <a:rPr lang="sl-SI" altLang="sl-SI" sz="1800" kern="0" dirty="0"/>
              <a:t> </a:t>
            </a:r>
            <a:r>
              <a:rPr lang="sl-SI" altLang="sl-SI" sz="1800" kern="0" dirty="0" smtClean="0"/>
              <a:t>    - spreminjanje prikaza (razredi legende, barve razredov, prosojnost barv)</a:t>
            </a:r>
          </a:p>
          <a:p>
            <a:pPr marL="0" indent="0">
              <a:buFontTx/>
              <a:buNone/>
            </a:pPr>
            <a:r>
              <a:rPr lang="sl-SI" altLang="sl-SI" sz="1800" kern="0" dirty="0" smtClean="0"/>
              <a:t>     - deljenje vsebine (povezava, vdelava/</a:t>
            </a:r>
            <a:r>
              <a:rPr lang="sl-SI" altLang="sl-SI" sz="1800" kern="0" dirty="0" err="1" smtClean="0"/>
              <a:t>vgnezditev</a:t>
            </a:r>
            <a:r>
              <a:rPr lang="sl-SI" altLang="sl-SI" sz="1800" kern="0" dirty="0" smtClean="0"/>
              <a:t>)</a:t>
            </a:r>
          </a:p>
          <a:p>
            <a:pPr marL="0" indent="0">
              <a:buFontTx/>
              <a:buNone/>
            </a:pPr>
            <a:r>
              <a:rPr lang="sl-SI" altLang="sl-SI" sz="1800" kern="0" dirty="0"/>
              <a:t> </a:t>
            </a:r>
            <a:r>
              <a:rPr lang="sl-SI" altLang="sl-SI" sz="1800" kern="0" dirty="0" smtClean="0"/>
              <a:t>    - prenos karte, podatkov</a:t>
            </a:r>
          </a:p>
          <a:p>
            <a:pPr marL="0" indent="0">
              <a:buFontTx/>
              <a:buNone/>
            </a:pPr>
            <a:r>
              <a:rPr lang="sl-SI" altLang="sl-SI" sz="1800" kern="0" dirty="0"/>
              <a:t> </a:t>
            </a:r>
            <a:r>
              <a:rPr lang="sl-SI" altLang="sl-SI" sz="1800" kern="0" dirty="0" smtClean="0"/>
              <a:t>    - izbira območij za prikazovanje statistik (</a:t>
            </a:r>
            <a:r>
              <a:rPr lang="sl-SI" altLang="sl-SI" sz="1800" kern="0" dirty="0" err="1" smtClean="0"/>
              <a:t>delineacija</a:t>
            </a:r>
            <a:r>
              <a:rPr lang="sl-SI" altLang="sl-SI" sz="1800" kern="0" dirty="0" smtClean="0"/>
              <a:t>/prostorsko poizvedovanje)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641" y="1160748"/>
            <a:ext cx="3037991" cy="16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801325"/>
            <a:ext cx="3362181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06" y="4801325"/>
            <a:ext cx="3665106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93" y="908719"/>
            <a:ext cx="1296144" cy="91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3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23528" y="692696"/>
            <a:ext cx="8496944" cy="0"/>
          </a:xfrm>
          <a:prstGeom prst="line">
            <a:avLst/>
          </a:prstGeom>
          <a:ln>
            <a:solidFill>
              <a:srgbClr val="549C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326"/>
            <a:ext cx="9144000" cy="6457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326"/>
            <a:ext cx="9144000" cy="645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6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23528" y="692696"/>
            <a:ext cx="8496944" cy="0"/>
          </a:xfrm>
          <a:prstGeom prst="line">
            <a:avLst/>
          </a:prstGeom>
          <a:ln>
            <a:solidFill>
              <a:srgbClr val="549C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4708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548680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Osrednje območne splošne knjižnice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0050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23528" y="692696"/>
            <a:ext cx="8496944" cy="0"/>
          </a:xfrm>
          <a:prstGeom prst="line">
            <a:avLst/>
          </a:prstGeom>
          <a:ln>
            <a:solidFill>
              <a:srgbClr val="549C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56"/>
            <a:ext cx="9144000" cy="6470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4293096"/>
            <a:ext cx="2659702" cy="175432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sl-SI" dirty="0" smtClean="0"/>
              <a:t>85.000 prebivalcev</a:t>
            </a:r>
          </a:p>
          <a:p>
            <a:r>
              <a:rPr lang="sl-SI" dirty="0" smtClean="0"/>
              <a:t>12.000; 14 ali manj</a:t>
            </a:r>
          </a:p>
          <a:p>
            <a:r>
              <a:rPr lang="sl-SI" dirty="0" smtClean="0"/>
              <a:t>57.000; 15-64</a:t>
            </a:r>
          </a:p>
          <a:p>
            <a:r>
              <a:rPr lang="sl-SI" dirty="0" smtClean="0"/>
              <a:t>16.000; 65 ali več</a:t>
            </a:r>
          </a:p>
          <a:p>
            <a:endParaRPr lang="sl-SI" dirty="0"/>
          </a:p>
          <a:p>
            <a:r>
              <a:rPr lang="sl-SI" dirty="0" smtClean="0"/>
              <a:t>9.300; ženske 65 ali več</a:t>
            </a:r>
            <a:endParaRPr lang="sl-SI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499992" y="3645024"/>
            <a:ext cx="10801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05406" y="364502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10km</a:t>
            </a:r>
            <a:endParaRPr lang="sl-SI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94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23528" y="692696"/>
            <a:ext cx="8496944" cy="0"/>
          </a:xfrm>
          <a:prstGeom prst="line">
            <a:avLst/>
          </a:prstGeom>
          <a:ln>
            <a:solidFill>
              <a:srgbClr val="549C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1029381"/>
            <a:ext cx="7848872" cy="554116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724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23528" y="692696"/>
            <a:ext cx="8496944" cy="0"/>
          </a:xfrm>
          <a:prstGeom prst="line">
            <a:avLst/>
          </a:prstGeom>
          <a:ln>
            <a:solidFill>
              <a:srgbClr val="549C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19672" y="2276872"/>
            <a:ext cx="3805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l-SI" sz="3200" b="0" dirty="0" smtClean="0">
                <a:solidFill>
                  <a:srgbClr val="C00000"/>
                </a:solidFill>
              </a:rPr>
              <a:t>Hvala za pozornost!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441" y="5984600"/>
            <a:ext cx="853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err="1" smtClean="0">
                <a:hlinkClick r:id="rId2"/>
              </a:rPr>
              <a:t>igor.kuzma@gov.si</a:t>
            </a:r>
            <a:r>
              <a:rPr lang="sl-SI" dirty="0" err="1" smtClean="0"/>
              <a:t>						</a:t>
            </a:r>
            <a:r>
              <a:rPr lang="sl-SI" u="sng" dirty="0" err="1" smtClean="0">
                <a:solidFill>
                  <a:srgbClr val="0000FF"/>
                </a:solidFill>
              </a:rPr>
              <a:t>gis.stat.si</a:t>
            </a:r>
            <a:endParaRPr lang="sl-SI" u="sng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6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85803"/>
            <a:ext cx="3282574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9" y="4202328"/>
            <a:ext cx="3907557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03" y="1398786"/>
            <a:ext cx="3714486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t="2194" r="41860" b="-2194"/>
          <a:stretch/>
        </p:blipFill>
        <p:spPr>
          <a:xfrm>
            <a:off x="4788024" y="4202328"/>
            <a:ext cx="2871853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Connector 8"/>
          <p:cNvCxnSpPr/>
          <p:nvPr/>
        </p:nvCxnSpPr>
        <p:spPr>
          <a:xfrm>
            <a:off x="323528" y="692696"/>
            <a:ext cx="8496944" cy="0"/>
          </a:xfrm>
          <a:prstGeom prst="line">
            <a:avLst/>
          </a:prstGeom>
          <a:ln>
            <a:solidFill>
              <a:srgbClr val="549C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94399" y="747350"/>
            <a:ext cx="56621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l-SI" sz="2400" b="0" dirty="0" smtClean="0">
                <a:solidFill>
                  <a:srgbClr val="C00000"/>
                </a:solidFill>
              </a:rPr>
              <a:t>Integracija storitev in produktov SURS-a</a:t>
            </a:r>
            <a:endParaRPr lang="en-US" sz="2400" b="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25501" y="194625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sl-SI" altLang="sl-SI" sz="2400" dirty="0" err="1" smtClean="0"/>
              <a:t>Geoprostorski</a:t>
            </a:r>
            <a:r>
              <a:rPr lang="sl-SI" altLang="sl-SI" sz="2400" dirty="0" smtClean="0"/>
              <a:t> statistični podatki</a:t>
            </a:r>
          </a:p>
          <a:p>
            <a:pPr marL="0" indent="0">
              <a:buNone/>
            </a:pPr>
            <a:r>
              <a:rPr lang="sl-SI" altLang="sl-SI" sz="2400" dirty="0" smtClean="0"/>
              <a:t>    </a:t>
            </a:r>
            <a:r>
              <a:rPr lang="sl-SI" altLang="sl-SI" sz="1800" dirty="0" smtClean="0"/>
              <a:t>- enotna vstopna točka</a:t>
            </a:r>
          </a:p>
          <a:p>
            <a:pPr marL="0" indent="0">
              <a:buNone/>
            </a:pPr>
            <a:r>
              <a:rPr lang="sl-SI" altLang="sl-SI" sz="1800" dirty="0"/>
              <a:t> </a:t>
            </a:r>
            <a:r>
              <a:rPr lang="sl-SI" altLang="sl-SI" sz="1800" dirty="0" smtClean="0"/>
              <a:t>    - prilagoditev različnim vrstam uporabnikov</a:t>
            </a:r>
          </a:p>
          <a:p>
            <a:pPr marL="0" indent="0">
              <a:buNone/>
            </a:pPr>
            <a:r>
              <a:rPr lang="sl-SI" altLang="sl-SI" sz="1800" dirty="0"/>
              <a:t> </a:t>
            </a:r>
            <a:r>
              <a:rPr lang="sl-SI" altLang="sl-SI" sz="1800" dirty="0" smtClean="0"/>
              <a:t>    - enostaven dostop</a:t>
            </a:r>
          </a:p>
          <a:p>
            <a:pPr marL="0" indent="0">
              <a:buNone/>
            </a:pPr>
            <a:r>
              <a:rPr lang="sl-SI" altLang="sl-SI" sz="1800" dirty="0"/>
              <a:t> </a:t>
            </a:r>
            <a:r>
              <a:rPr lang="sl-SI" altLang="sl-SI" sz="1800" dirty="0" smtClean="0"/>
              <a:t>    - mednarodni (EU) standardi</a:t>
            </a:r>
          </a:p>
        </p:txBody>
      </p:sp>
      <p:pic>
        <p:nvPicPr>
          <p:cNvPr id="11" name="Picture 10" descr="Slika_2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3" y="4626568"/>
            <a:ext cx="2405722" cy="180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lika_2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16" y="4626568"/>
            <a:ext cx="2361596" cy="180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lika_2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69638"/>
            <a:ext cx="3307119" cy="25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77955" y="5301976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/>
              <a:t>+</a:t>
            </a:r>
            <a:endParaRPr lang="sl-SI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5254912" y="5301976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/>
              <a:t>=</a:t>
            </a:r>
            <a:endParaRPr lang="sl-SI" sz="36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3528" y="692696"/>
            <a:ext cx="8496944" cy="0"/>
          </a:xfrm>
          <a:prstGeom prst="line">
            <a:avLst/>
          </a:prstGeom>
          <a:ln>
            <a:solidFill>
              <a:srgbClr val="549C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21807" y="978182"/>
            <a:ext cx="56621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l-SI" sz="2400" b="0" dirty="0" smtClean="0">
                <a:solidFill>
                  <a:srgbClr val="C00000"/>
                </a:solidFill>
              </a:rPr>
              <a:t>Integracija storitev in produktov SURS-a</a:t>
            </a:r>
            <a:endParaRPr lang="en-US" sz="2400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23528" y="692696"/>
            <a:ext cx="8496944" cy="0"/>
          </a:xfrm>
          <a:prstGeom prst="line">
            <a:avLst/>
          </a:prstGeom>
          <a:ln>
            <a:solidFill>
              <a:srgbClr val="549C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38824" y="978182"/>
            <a:ext cx="33217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l-SI" sz="3200" b="0" dirty="0" smtClean="0">
                <a:solidFill>
                  <a:srgbClr val="C00000"/>
                </a:solidFill>
              </a:rPr>
              <a:t>STAGE - vsebina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211512" y="3899138"/>
            <a:ext cx="2808287" cy="647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/>
              <a:t>Register </a:t>
            </a:r>
            <a:r>
              <a:rPr lang="sl-SI" dirty="0" smtClean="0"/>
              <a:t>prostorskih enot</a:t>
            </a:r>
            <a:endParaRPr lang="en-US" dirty="0"/>
          </a:p>
        </p:txBody>
      </p:sp>
      <p:sp>
        <p:nvSpPr>
          <p:cNvPr id="5" name="Oval 11"/>
          <p:cNvSpPr>
            <a:spLocks noChangeArrowheads="1"/>
          </p:cNvSpPr>
          <p:nvPr/>
        </p:nvSpPr>
        <p:spPr bwMode="auto">
          <a:xfrm>
            <a:off x="1050924" y="2140188"/>
            <a:ext cx="2232025" cy="7937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sl-SI" sz="1400" dirty="0" smtClean="0"/>
              <a:t>CRP</a:t>
            </a:r>
            <a:endParaRPr lang="sl-SI" sz="1400" dirty="0"/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3635374" y="1827450"/>
            <a:ext cx="2232025" cy="7937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sl-SI" sz="1400" dirty="0" smtClean="0"/>
              <a:t>SRDAP</a:t>
            </a:r>
            <a:endParaRPr lang="en-US" sz="1400" dirty="0"/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684212" y="5335825"/>
            <a:ext cx="2232025" cy="7937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sl-SI" sz="1400" dirty="0" smtClean="0"/>
              <a:t>Statistična raziskovanja</a:t>
            </a:r>
            <a:endParaRPr lang="en-US" sz="1400" dirty="0"/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3498849" y="5550138"/>
            <a:ext cx="2232025" cy="7937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sl-SI" sz="1400" dirty="0" smtClean="0"/>
              <a:t>Stanovanja</a:t>
            </a:r>
            <a:endParaRPr lang="en-US" sz="1400" dirty="0"/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6227762" y="2140188"/>
            <a:ext cx="2232025" cy="7937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sl-SI" sz="1400" dirty="0" smtClean="0"/>
              <a:t>Dohodki</a:t>
            </a:r>
            <a:endParaRPr lang="en-US" sz="1400" dirty="0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50824" y="4035663"/>
            <a:ext cx="2232025" cy="7937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sl-SI" sz="1400" dirty="0" smtClean="0"/>
              <a:t>Popisni podatki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920749" y="2721213"/>
            <a:ext cx="1030288" cy="1108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6600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…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471" y="3275801"/>
            <a:ext cx="3268719" cy="231315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471" y="3022463"/>
            <a:ext cx="3268800" cy="2313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32" y="2742491"/>
            <a:ext cx="3268800" cy="2313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32" y="2473336"/>
            <a:ext cx="3268800" cy="2313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6297612" y="5524738"/>
            <a:ext cx="2232025" cy="7937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sl-SI" sz="1400" dirty="0" smtClean="0"/>
              <a:t>Stavbe</a:t>
            </a:r>
            <a:endParaRPr lang="en-US" sz="1400" dirty="0"/>
          </a:p>
        </p:txBody>
      </p:sp>
      <p:sp>
        <p:nvSpPr>
          <p:cNvPr id="18" name="Oval 11"/>
          <p:cNvSpPr>
            <a:spLocks noChangeArrowheads="1"/>
          </p:cNvSpPr>
          <p:nvPr/>
        </p:nvSpPr>
        <p:spPr bwMode="auto">
          <a:xfrm>
            <a:off x="6729412" y="3272075"/>
            <a:ext cx="2232025" cy="7937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sl-SI" sz="1400" dirty="0" smtClean="0"/>
              <a:t>Gospodinjstva</a:t>
            </a:r>
            <a:endParaRPr lang="en-US" sz="1400" dirty="0"/>
          </a:p>
        </p:txBody>
      </p:sp>
      <p:sp>
        <p:nvSpPr>
          <p:cNvPr id="19" name="Oval 11"/>
          <p:cNvSpPr>
            <a:spLocks noChangeArrowheads="1"/>
          </p:cNvSpPr>
          <p:nvPr/>
        </p:nvSpPr>
        <p:spPr bwMode="auto">
          <a:xfrm>
            <a:off x="6730999" y="4389675"/>
            <a:ext cx="2232025" cy="7937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sl-SI" sz="1400" dirty="0" smtClean="0"/>
              <a:t>Poslovni subjekti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8409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23528" y="692696"/>
            <a:ext cx="8496944" cy="0"/>
          </a:xfrm>
          <a:prstGeom prst="line">
            <a:avLst/>
          </a:prstGeom>
          <a:ln>
            <a:solidFill>
              <a:srgbClr val="549C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38824" y="978182"/>
            <a:ext cx="33217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l-SI" sz="3200" b="0" dirty="0" smtClean="0">
                <a:solidFill>
                  <a:srgbClr val="C00000"/>
                </a:solidFill>
              </a:rPr>
              <a:t>STAGE - vsebina</a:t>
            </a:r>
            <a:endParaRPr lang="en-US" sz="3200" b="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9144000" cy="452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65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23528" y="692696"/>
            <a:ext cx="8496944" cy="0"/>
          </a:xfrm>
          <a:prstGeom prst="line">
            <a:avLst/>
          </a:prstGeom>
          <a:ln>
            <a:solidFill>
              <a:srgbClr val="549C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251520" y="175014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l-SI" altLang="sl-SI" sz="2400" kern="0" dirty="0" smtClean="0"/>
              <a:t>Hierarhična mreža</a:t>
            </a:r>
          </a:p>
          <a:p>
            <a:pPr marL="0" indent="0">
              <a:buFontTx/>
              <a:buNone/>
            </a:pPr>
            <a:r>
              <a:rPr lang="sl-SI" altLang="sl-SI" sz="2400" kern="0" dirty="0" smtClean="0"/>
              <a:t>    </a:t>
            </a:r>
            <a:r>
              <a:rPr lang="sl-SI" altLang="sl-SI" sz="1800" kern="0" dirty="0" smtClean="0"/>
              <a:t>- mreža enako velikih kvadratnih celic</a:t>
            </a:r>
          </a:p>
          <a:p>
            <a:pPr marL="0" indent="0">
              <a:buFontTx/>
              <a:buNone/>
            </a:pPr>
            <a:r>
              <a:rPr lang="sl-SI" altLang="sl-SI" sz="1800" kern="0" dirty="0" smtClean="0"/>
              <a:t>     - časovna stabilnost</a:t>
            </a:r>
          </a:p>
          <a:p>
            <a:pPr marL="0" indent="0">
              <a:buFontTx/>
              <a:buNone/>
            </a:pPr>
            <a:r>
              <a:rPr lang="sl-SI" altLang="sl-SI" sz="1800" kern="0" dirty="0" smtClean="0"/>
              <a:t>     - med-regionalna/državna in globalna primerljivost</a:t>
            </a:r>
          </a:p>
          <a:p>
            <a:pPr marL="0" indent="0">
              <a:buFontTx/>
              <a:buNone/>
            </a:pPr>
            <a:r>
              <a:rPr lang="sl-SI" altLang="sl-SI" sz="1800" kern="0" dirty="0" smtClean="0"/>
              <a:t>     - statistična zaupnost</a:t>
            </a:r>
          </a:p>
          <a:p>
            <a:pPr marL="0" indent="0">
              <a:buFontTx/>
              <a:buNone/>
            </a:pPr>
            <a:r>
              <a:rPr lang="sl-SI" altLang="sl-SI" sz="1800" kern="0" dirty="0"/>
              <a:t> </a:t>
            </a:r>
            <a:r>
              <a:rPr lang="sl-SI" altLang="sl-SI" sz="1800" kern="0" dirty="0" smtClean="0"/>
              <a:t>    - prostorske statistične analize</a:t>
            </a:r>
          </a:p>
        </p:txBody>
      </p:sp>
      <p:pic>
        <p:nvPicPr>
          <p:cNvPr id="5" name="Picture 12" descr="LJ_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67437"/>
            <a:ext cx="3441551" cy="24358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38824" y="978182"/>
            <a:ext cx="33217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l-SI" sz="3200" b="0" dirty="0" smtClean="0">
                <a:solidFill>
                  <a:srgbClr val="C00000"/>
                </a:solidFill>
              </a:rPr>
              <a:t>STAGE - vsebina</a:t>
            </a:r>
            <a:endParaRPr lang="en-US" sz="3200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3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23528" y="692696"/>
            <a:ext cx="8496944" cy="0"/>
          </a:xfrm>
          <a:prstGeom prst="line">
            <a:avLst/>
          </a:prstGeom>
          <a:ln>
            <a:solidFill>
              <a:srgbClr val="549C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38824" y="978182"/>
            <a:ext cx="33217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l-SI" sz="3200" b="0" dirty="0" smtClean="0">
                <a:solidFill>
                  <a:srgbClr val="C00000"/>
                </a:solidFill>
              </a:rPr>
              <a:t>STAGE - vsebina</a:t>
            </a:r>
            <a:endParaRPr lang="en-US" sz="3200" b="0" dirty="0">
              <a:solidFill>
                <a:srgbClr val="C00000"/>
              </a:solidFill>
            </a:endParaRPr>
          </a:p>
        </p:txBody>
      </p:sp>
      <p:pic>
        <p:nvPicPr>
          <p:cNvPr id="4" name="Picture 10" descr="LJ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4" y="908720"/>
            <a:ext cx="8137525" cy="5759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LJ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4" y="908720"/>
            <a:ext cx="8137525" cy="5759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LJ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4" y="908720"/>
            <a:ext cx="8137525" cy="5759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13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23528" y="692696"/>
            <a:ext cx="8496944" cy="0"/>
          </a:xfrm>
          <a:prstGeom prst="line">
            <a:avLst/>
          </a:prstGeom>
          <a:ln>
            <a:solidFill>
              <a:srgbClr val="549C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19247" y="978182"/>
            <a:ext cx="33217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l-SI" sz="3200" b="0" dirty="0" smtClean="0">
                <a:solidFill>
                  <a:srgbClr val="C00000"/>
                </a:solidFill>
              </a:rPr>
              <a:t>STAGE - vsebina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72816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sl-SI" altLang="sl-SI" sz="2400" dirty="0" smtClean="0"/>
              <a:t>Hierarhična mreža (100m x 100m)</a:t>
            </a:r>
          </a:p>
          <a:p>
            <a:pPr marL="0" indent="0">
              <a:buNone/>
            </a:pPr>
            <a:r>
              <a:rPr lang="sl-SI" altLang="sl-SI" sz="2400" dirty="0"/>
              <a:t> </a:t>
            </a:r>
            <a:r>
              <a:rPr lang="sl-SI" altLang="sl-SI" sz="2400" dirty="0" smtClean="0"/>
              <a:t>   </a:t>
            </a:r>
            <a:r>
              <a:rPr lang="sl-SI" altLang="sl-SI" sz="1800" dirty="0" smtClean="0"/>
              <a:t>- spol &amp; starost (5-letne starostne skupine)</a:t>
            </a:r>
          </a:p>
          <a:p>
            <a:pPr marL="0" indent="0">
              <a:buNone/>
            </a:pPr>
            <a:r>
              <a:rPr lang="sl-SI" altLang="sl-SI" sz="1800" dirty="0"/>
              <a:t> </a:t>
            </a:r>
            <a:r>
              <a:rPr lang="sl-SI" altLang="sl-SI" sz="1800" dirty="0" smtClean="0"/>
              <a:t>    - izobrazba (OŠ ali manj, SŠ, VŠ; &gt;29)</a:t>
            </a:r>
          </a:p>
          <a:p>
            <a:pPr marL="0" indent="0">
              <a:buNone/>
            </a:pPr>
            <a:r>
              <a:rPr lang="sl-SI" altLang="sl-SI" sz="1800" dirty="0"/>
              <a:t> </a:t>
            </a:r>
            <a:r>
              <a:rPr lang="sl-SI" altLang="sl-SI" sz="1800" dirty="0" smtClean="0"/>
              <a:t>    - aktivnost (da, ne; &gt;29)</a:t>
            </a:r>
          </a:p>
          <a:p>
            <a:pPr marL="0" indent="0">
              <a:buNone/>
            </a:pPr>
            <a:r>
              <a:rPr lang="sl-SI" altLang="sl-SI" sz="1800" dirty="0"/>
              <a:t> </a:t>
            </a:r>
            <a:r>
              <a:rPr lang="sl-SI" altLang="sl-SI" sz="1800" dirty="0" smtClean="0"/>
              <a:t>    - gospodinjstva (število, velikost)</a:t>
            </a:r>
          </a:p>
          <a:p>
            <a:pPr marL="0" indent="0">
              <a:buNone/>
            </a:pPr>
            <a:r>
              <a:rPr lang="sl-SI" altLang="sl-SI" sz="1800" dirty="0"/>
              <a:t> </a:t>
            </a:r>
            <a:r>
              <a:rPr lang="sl-SI" altLang="sl-SI" sz="1800" dirty="0" smtClean="0"/>
              <a:t>    - stanovanja (starost, površina)</a:t>
            </a:r>
          </a:p>
        </p:txBody>
      </p:sp>
    </p:spTree>
    <p:extLst>
      <p:ext uri="{BB962C8B-B14F-4D97-AF65-F5344CB8AC3E}">
        <p14:creationId xmlns:p14="http://schemas.microsoft.com/office/powerpoint/2010/main" val="188250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23528" y="692696"/>
            <a:ext cx="8496944" cy="0"/>
          </a:xfrm>
          <a:prstGeom prst="line">
            <a:avLst/>
          </a:prstGeom>
          <a:ln>
            <a:solidFill>
              <a:srgbClr val="549C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19247" y="978182"/>
            <a:ext cx="33217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l-SI" sz="3200" b="0" dirty="0" smtClean="0">
                <a:solidFill>
                  <a:srgbClr val="C00000"/>
                </a:solidFill>
              </a:rPr>
              <a:t>STAGE - vsebina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72816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sl-SI" altLang="sl-SI" sz="2400" dirty="0" smtClean="0"/>
              <a:t>Statistika in prostor</a:t>
            </a:r>
          </a:p>
          <a:p>
            <a:pPr marL="0" indent="0">
              <a:buNone/>
            </a:pPr>
            <a:r>
              <a:rPr lang="sl-SI" altLang="sl-SI" sz="2400" dirty="0"/>
              <a:t> </a:t>
            </a:r>
            <a:r>
              <a:rPr lang="sl-SI" altLang="sl-SI" sz="2400" dirty="0" smtClean="0"/>
              <a:t>   </a:t>
            </a:r>
            <a:r>
              <a:rPr lang="sl-SI" altLang="sl-SI" sz="1800" dirty="0" smtClean="0"/>
              <a:t>- 10 teritorialnih ravni</a:t>
            </a:r>
          </a:p>
          <a:p>
            <a:pPr marL="0" indent="0">
              <a:buNone/>
            </a:pPr>
            <a:r>
              <a:rPr lang="sl-SI" altLang="sl-SI" sz="1800" dirty="0"/>
              <a:t> </a:t>
            </a:r>
            <a:r>
              <a:rPr lang="sl-SI" altLang="sl-SI" sz="1800" dirty="0" smtClean="0"/>
              <a:t>    - 20 statističnih vsebin</a:t>
            </a:r>
          </a:p>
          <a:p>
            <a:pPr marL="0" indent="0">
              <a:buNone/>
            </a:pPr>
            <a:r>
              <a:rPr lang="sl-SI" altLang="sl-SI" sz="1800" dirty="0"/>
              <a:t> </a:t>
            </a:r>
            <a:r>
              <a:rPr lang="sl-SI" altLang="sl-SI" sz="1800" dirty="0" smtClean="0"/>
              <a:t>    - 300 spremenljivk</a:t>
            </a:r>
          </a:p>
          <a:p>
            <a:pPr marL="0" indent="0">
              <a:buNone/>
            </a:pPr>
            <a:r>
              <a:rPr lang="sl-SI" altLang="sl-SI" sz="1800" dirty="0"/>
              <a:t> </a:t>
            </a:r>
            <a:r>
              <a:rPr lang="sl-SI" altLang="sl-SI" sz="1800" dirty="0" smtClean="0"/>
              <a:t>    - pooblaščeni izvajalci državne statistike (ZPIZ, ZRSZ, NIJZ, AJPES)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01" y="4077072"/>
            <a:ext cx="3552289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92" y="4077072"/>
            <a:ext cx="4902063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413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pt_predloga_SU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ppt_predloga_SURS</Template>
  <TotalTime>1467</TotalTime>
  <Words>290</Words>
  <Application>Microsoft Office PowerPoint</Application>
  <PresentationFormat>On-screen Show (4:3)</PresentationFormat>
  <Paragraphs>64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ppt_predloga_SURS</vt:lpstr>
      <vt:lpstr>STAGE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STAGE</dc:title>
  <dc:creator>Kuzma Igor</dc:creator>
  <cp:lastModifiedBy>Kuzma Igor</cp:lastModifiedBy>
  <cp:revision>36</cp:revision>
  <dcterms:created xsi:type="dcterms:W3CDTF">2014-10-09T08:19:01Z</dcterms:created>
  <dcterms:modified xsi:type="dcterms:W3CDTF">2015-01-14T14:54:58Z</dcterms:modified>
</cp:coreProperties>
</file>