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267" r:id="rId4"/>
    <p:sldId id="304" r:id="rId5"/>
    <p:sldId id="274" r:id="rId6"/>
    <p:sldId id="322" r:id="rId7"/>
    <p:sldId id="276" r:id="rId8"/>
    <p:sldId id="307" r:id="rId9"/>
    <p:sldId id="277" r:id="rId10"/>
    <p:sldId id="279" r:id="rId11"/>
    <p:sldId id="281" r:id="rId12"/>
    <p:sldId id="282" r:id="rId13"/>
    <p:sldId id="283" r:id="rId14"/>
    <p:sldId id="280" r:id="rId15"/>
    <p:sldId id="284" r:id="rId16"/>
    <p:sldId id="285" r:id="rId17"/>
    <p:sldId id="286" r:id="rId18"/>
    <p:sldId id="288" r:id="rId19"/>
    <p:sldId id="308" r:id="rId20"/>
    <p:sldId id="305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24" r:id="rId30"/>
    <p:sldId id="323" r:id="rId31"/>
    <p:sldId id="325" r:id="rId32"/>
    <p:sldId id="320" r:id="rId33"/>
    <p:sldId id="316" r:id="rId34"/>
    <p:sldId id="317" r:id="rId35"/>
    <p:sldId id="318" r:id="rId36"/>
    <p:sldId id="319" r:id="rId37"/>
    <p:sldId id="321" r:id="rId38"/>
    <p:sldId id="303" r:id="rId39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0" autoAdjust="0"/>
    <p:restoredTop sz="86401" autoAdjust="0"/>
  </p:normalViewPr>
  <p:slideViewPr>
    <p:cSldViewPr>
      <p:cViewPr varScale="1">
        <p:scale>
          <a:sx n="74" d="100"/>
          <a:sy n="74" d="100"/>
        </p:scale>
        <p:origin x="76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736FF7-1472-4C6F-85E4-EC0EE96DC89A}" type="datetimeFigureOut">
              <a:rPr lang="sl-SI"/>
              <a:pPr>
                <a:defRPr/>
              </a:pPr>
              <a:t>14.1.2015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A5F00-78ED-463F-8CD9-521491D0847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223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EFB95C9-ABE8-49DE-ADD1-8CE452F4B9FB}" type="datetimeFigureOut">
              <a:rPr lang="sl-SI" smtClean="0"/>
              <a:pPr>
                <a:defRPr/>
              </a:pPr>
              <a:t>14.1.2015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2E1410C-00E0-4162-A4C3-6AFE32B68AFA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639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50180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F6EFE8-DD66-4A53-990F-FAC86961C56F}" type="slidenum">
              <a:rPr lang="sl-SI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909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1410C-00E0-4162-A4C3-6AFE32B68AFA}" type="slidenum">
              <a:rPr lang="sl-SI" smtClean="0"/>
              <a:pPr>
                <a:defRPr/>
              </a:pPr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688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ED57-0EA5-47F9-B360-A3F71C6D705F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1297-9D88-43FF-841B-222D7D794B7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6A8E-2835-49E3-B1DA-17CEB085DD85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F78D-28D5-4E02-A7C7-455FE7B7ACA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A9039-4375-4C5C-AB8B-504292730E52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6123-2932-4DF1-A4CA-CBDDB0E2737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B45B-C39D-49FC-8BB0-843000F2D4B4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239E-3183-4DEE-9D4D-AE7B05DE90B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2640-9CCF-4700-BB85-C3C48AA4B9C5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D035-6F50-43D5-9C31-E531E47A377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DD46D-BF78-43D5-8BC7-A293B7A471CB}" type="datetime1">
              <a:rPr lang="sl-SI" smtClean="0"/>
              <a:t>14.1.2015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5C78-8885-48B7-B93E-C8454D1313C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B46A4-2A12-4D4B-BC15-CCC7BA305D13}" type="datetime1">
              <a:rPr lang="sl-SI" smtClean="0"/>
              <a:t>14.1.2015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FE16-7409-40F8-B758-2C2F01A270E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815C-4DEE-40B2-B212-84AA49A7E229}" type="datetime1">
              <a:rPr lang="sl-SI" smtClean="0"/>
              <a:t>14.1.2015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EFA2-FA37-41DD-9F3C-E7F4599FF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325F-2FFE-46AB-874B-70E6A5F8F6B7}" type="datetime1">
              <a:rPr lang="sl-SI" smtClean="0"/>
              <a:t>14.1.2015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7564-71EB-4C44-AB18-385B1449FBC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9AE0-6374-452D-8C7C-7077B1B2E074}" type="datetime1">
              <a:rPr lang="sl-SI" smtClean="0"/>
              <a:t>14.1.2015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FCFB-ABC0-4E6A-A05E-62A629E1E7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B52CC-F60D-457B-9980-645311D28F19}" type="datetime1">
              <a:rPr lang="sl-SI" smtClean="0"/>
              <a:t>14.1.2015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7CEC-F0AC-4550-8BE1-BC3F5E02285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ABCD9B-ABC7-4AA1-B4FB-AD11F289F61D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AAC496-C248-440E-95B2-17A51CBDFB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lena.bon@nuk.uni-lj.s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ibsist.nuk.uni-lj.si/kazalci/kazalci_spl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odaja.gov.si/rpsi/r04/predpis_PRAV11424.html" TargetMode="External"/><Relationship Id="rId13" Type="http://schemas.openxmlformats.org/officeDocument/2006/relationships/hyperlink" Target="http://www.uradni-list.si/1/content?id=115795" TargetMode="External"/><Relationship Id="rId3" Type="http://schemas.openxmlformats.org/officeDocument/2006/relationships/hyperlink" Target="http://cezar.nuk.uni-lj.si/ook/pages/page.php?id=25&amp;psid=8" TargetMode="External"/><Relationship Id="rId7" Type="http://schemas.openxmlformats.org/officeDocument/2006/relationships/hyperlink" Target="http://www.uradni-list.si/1/content?id=87600" TargetMode="External"/><Relationship Id="rId12" Type="http://schemas.openxmlformats.org/officeDocument/2006/relationships/hyperlink" Target="http://www.uradni-list.si/1/objava.jsp?urlid=200187&amp;stevilka=4446" TargetMode="External"/><Relationship Id="rId2" Type="http://schemas.openxmlformats.org/officeDocument/2006/relationships/hyperlink" Target="http://cezar.nuk.uni-lj.si/o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radni-list.si/1/index?edition=200870" TargetMode="External"/><Relationship Id="rId11" Type="http://schemas.openxmlformats.org/officeDocument/2006/relationships/hyperlink" Target="http://www.uradni-list.si/1/index?edition=200187" TargetMode="External"/><Relationship Id="rId5" Type="http://schemas.openxmlformats.org/officeDocument/2006/relationships/hyperlink" Target="file:///C:\Moje%20datoteke\Strokovna%20literatura\Uradni%20list%20RS,%20&#353;t.%2073\2003" TargetMode="External"/><Relationship Id="rId10" Type="http://schemas.openxmlformats.org/officeDocument/2006/relationships/hyperlink" Target="http://www.mk.gov.si/fileadmin/mk.gov.si/pageuploads/Ministrstvo/Drugo/hitri_dostop/standardi_spl_k_sprejeti.pdf" TargetMode="External"/><Relationship Id="rId4" Type="http://schemas.openxmlformats.org/officeDocument/2006/relationships/hyperlink" Target="http://www.skupnostobcin.si/sos/aktualne_novice/aktualna_novica/article/porocilo-posveta-lokalni-programi-za-kulturo/2/index.html?tx_ttnews%5bcalendarYear%5d=2014&amp;tx_ttnews%5bcalendarMonth%5d=4&amp;cHash=73f70a31d1e8eaef6f70d31b10bde6c7" TargetMode="External"/><Relationship Id="rId9" Type="http://schemas.openxmlformats.org/officeDocument/2006/relationships/hyperlink" Target="http://www.uradni-list.si/1/content?id=110221#!/Pravilnik-o-spremembah-in-dopolnitvah-Pravilnika-o-pogojih-za-izvajanje-knjiznicne-dejavnosti-kot-javne-sluzb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ezar.nuk.uni-lj.si/oo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dirty="0"/>
              <a:t/>
            </a:r>
            <a:br>
              <a:rPr lang="sl-SI" dirty="0"/>
            </a:br>
            <a:endParaRPr lang="sl-SI" dirty="0" smtClean="0">
              <a:solidFill>
                <a:schemeClr val="bg1"/>
              </a:solidFill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838200" y="22828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območja OOK 2014</a:t>
            </a:r>
          </a:p>
          <a:p>
            <a:r>
              <a:rPr lang="sl-SI" sz="2400" b="1" dirty="0" smtClean="0"/>
              <a:t>Milena Bon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  <a:p>
            <a:r>
              <a:rPr lang="sl-SI" sz="1100" dirty="0" smtClean="0"/>
              <a:t>Narodna in univerzitetna knjižnica, </a:t>
            </a:r>
            <a:br>
              <a:rPr lang="sl-SI" sz="1100" dirty="0" smtClean="0"/>
            </a:br>
            <a:r>
              <a:rPr lang="sl-SI" sz="1100" dirty="0" smtClean="0"/>
              <a:t>Turjaška 1, 1000 Ljubljana, tel.: ++386 1 5861 313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u="sng" dirty="0" err="1" smtClean="0">
                <a:hlinkClick r:id="rId4"/>
              </a:rPr>
              <a:t>milena.bon@nuk.uni</a:t>
            </a:r>
            <a:r>
              <a:rPr lang="sl-SI" sz="1800" u="sng" dirty="0" smtClean="0">
                <a:hlinkClick r:id="rId4"/>
              </a:rPr>
              <a:t>-lj.si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</p:txBody>
      </p:sp>
      <p:sp>
        <p:nvSpPr>
          <p:cNvPr id="5" name="Podnaslov 2"/>
          <p:cNvSpPr txBox="1">
            <a:spLocks/>
          </p:cNvSpPr>
          <p:nvPr/>
        </p:nvSpPr>
        <p:spPr bwMode="auto">
          <a:xfrm>
            <a:off x="1403648" y="5373216"/>
            <a:ext cx="64008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sl-SI" sz="1400" dirty="0" smtClean="0"/>
          </a:p>
          <a:p>
            <a:r>
              <a:rPr lang="sl-SI" sz="1200" b="1" dirty="0" smtClean="0"/>
              <a:t>1. </a:t>
            </a:r>
            <a:r>
              <a:rPr lang="sl-SI" sz="1200" b="1" dirty="0"/>
              <a:t>s</a:t>
            </a:r>
            <a:r>
              <a:rPr lang="sl-SI" sz="1200" b="1" dirty="0" smtClean="0"/>
              <a:t>estanek koordinatorjev </a:t>
            </a:r>
            <a:endParaRPr lang="sl-SI" sz="1200" dirty="0"/>
          </a:p>
          <a:p>
            <a:r>
              <a:rPr lang="sl-SI" sz="1200" b="1" dirty="0" smtClean="0"/>
              <a:t>14. 1. 2014</a:t>
            </a:r>
            <a:endParaRPr lang="sl-SI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Nacionalni </a:t>
            </a:r>
            <a:r>
              <a:rPr lang="sl-SI" dirty="0"/>
              <a:t>oziroma lokalni program za kulturo je strateški dokument razvojnega načrtovanja </a:t>
            </a:r>
            <a:r>
              <a:rPr lang="sl-SI" dirty="0" smtClean="0"/>
              <a:t>države </a:t>
            </a:r>
            <a:r>
              <a:rPr lang="sl-SI" dirty="0"/>
              <a:t>oziroma lokalne skupnosti, ki postavi </a:t>
            </a:r>
            <a:r>
              <a:rPr lang="sl-SI" dirty="0">
                <a:solidFill>
                  <a:srgbClr val="FF0000"/>
                </a:solidFill>
              </a:rPr>
              <a:t>cilje in prioritete kulturne politike</a:t>
            </a:r>
            <a:r>
              <a:rPr lang="sl-SI" dirty="0"/>
              <a:t>; </a:t>
            </a: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11479-0963-4876-AFEC-E746C8583FEF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87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ZUJIK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Naloge </a:t>
            </a:r>
            <a:r>
              <a:rPr lang="sl-SI" u="sng" dirty="0"/>
              <a:t>direktorja</a:t>
            </a:r>
            <a:r>
              <a:rPr lang="sl-SI" dirty="0"/>
              <a:t> so: </a:t>
            </a:r>
          </a:p>
          <a:p>
            <a:pPr marL="0" indent="0" algn="ctr">
              <a:buNone/>
            </a:pPr>
            <a:r>
              <a:rPr lang="sl-SI" dirty="0" smtClean="0"/>
              <a:t>…sprejema </a:t>
            </a:r>
            <a:r>
              <a:rPr lang="sl-SI" dirty="0"/>
              <a:t>strateški </a:t>
            </a:r>
            <a:r>
              <a:rPr lang="sl-SI" dirty="0" smtClean="0"/>
              <a:t>načrt…</a:t>
            </a:r>
          </a:p>
          <a:p>
            <a:pPr marL="0" indent="0">
              <a:buNone/>
            </a:pPr>
            <a:r>
              <a:rPr lang="sl-SI" dirty="0"/>
              <a:t>K strateškemu načrtu je treba pridobiti predhodno </a:t>
            </a:r>
            <a:r>
              <a:rPr lang="sl-SI" dirty="0">
                <a:solidFill>
                  <a:srgbClr val="FF0000"/>
                </a:solidFill>
              </a:rPr>
              <a:t>mnenje ustanovitelja </a:t>
            </a:r>
            <a:r>
              <a:rPr lang="sl-SI" dirty="0"/>
              <a:t>in </a:t>
            </a:r>
            <a:r>
              <a:rPr lang="sl-SI" dirty="0">
                <a:solidFill>
                  <a:srgbClr val="FF0000"/>
                </a:solidFill>
              </a:rPr>
              <a:t>financerja</a:t>
            </a:r>
            <a:r>
              <a:rPr lang="sl-SI" dirty="0"/>
              <a:t> javnega zavoda. </a:t>
            </a: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644FB-3480-448E-8A99-192E0BE4B130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4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ZUJIK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00B050"/>
                </a:solidFill>
              </a:rPr>
              <a:t>Strokovni svet</a:t>
            </a:r>
            <a:r>
              <a:rPr lang="sl-SI" dirty="0" smtClean="0"/>
              <a:t>: 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dirty="0" smtClean="0">
                <a:solidFill>
                  <a:srgbClr val="FF0000"/>
                </a:solidFill>
              </a:rPr>
              <a:t>ugotavlja </a:t>
            </a:r>
            <a:r>
              <a:rPr lang="sl-SI" dirty="0">
                <a:solidFill>
                  <a:srgbClr val="FF0000"/>
                </a:solidFill>
              </a:rPr>
              <a:t>ustreznost strateškega načrta </a:t>
            </a:r>
            <a:r>
              <a:rPr lang="sl-SI" dirty="0"/>
              <a:t>in programa dela glede na namen, zaradi katerega je </a:t>
            </a:r>
            <a:r>
              <a:rPr lang="sl-SI" dirty="0" smtClean="0"/>
              <a:t>javni </a:t>
            </a:r>
            <a:r>
              <a:rPr lang="sl-SI" dirty="0"/>
              <a:t>zavod </a:t>
            </a:r>
            <a:r>
              <a:rPr lang="sl-SI" dirty="0" smtClean="0"/>
              <a:t>ustanovljen… 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54EDE-4172-4299-BAD3-F51977E73132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74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00B050"/>
                </a:solidFill>
              </a:rPr>
              <a:t>Svet</a:t>
            </a:r>
            <a:r>
              <a:rPr lang="sl-SI" dirty="0" smtClean="0"/>
              <a:t>, ki ga sestavljajo predstavniki ustanovitelja, ki jih izmed strokovnjakov s področja dela javnega zavoda, financ in pravnih zadev </a:t>
            </a:r>
            <a:r>
              <a:rPr lang="sl-SI" dirty="0" smtClean="0">
                <a:solidFill>
                  <a:srgbClr val="FF0000"/>
                </a:solidFill>
              </a:rPr>
              <a:t>imenuje ustanovitelj</a:t>
            </a:r>
            <a:r>
              <a:rPr lang="sl-SI" dirty="0" smtClean="0"/>
              <a:t>, in predstavniki delavcev zavoda, ki imajo najmanj enega člana in največ do ene tretjine članov v svetu zavoda.  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- </a:t>
            </a:r>
            <a:r>
              <a:rPr lang="sl-SI" dirty="0"/>
              <a:t>daje </a:t>
            </a:r>
            <a:r>
              <a:rPr lang="sl-SI" dirty="0">
                <a:solidFill>
                  <a:srgbClr val="FF0000"/>
                </a:solidFill>
              </a:rPr>
              <a:t>soglasje k strateškemu načrtu</a:t>
            </a:r>
            <a:r>
              <a:rPr lang="sl-SI" dirty="0" smtClean="0"/>
              <a:t>,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C6F136-D17B-4E97-837E-AC333CFE875C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85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Strateški načrt </a:t>
            </a:r>
            <a:r>
              <a:rPr lang="sl-SI" dirty="0" smtClean="0"/>
              <a:t>je </a:t>
            </a:r>
            <a:r>
              <a:rPr lang="sl-SI" dirty="0"/>
              <a:t>dokument </a:t>
            </a:r>
            <a:r>
              <a:rPr lang="sl-SI" dirty="0" smtClean="0"/>
              <a:t>srednjeročnega </a:t>
            </a:r>
            <a:r>
              <a:rPr lang="sl-SI" dirty="0"/>
              <a:t>razvojnega </a:t>
            </a:r>
            <a:r>
              <a:rPr lang="sl-SI" dirty="0" smtClean="0"/>
              <a:t>načrtovanja</a:t>
            </a:r>
            <a:r>
              <a:rPr lang="sl-SI" dirty="0"/>
              <a:t>, ki upošteva </a:t>
            </a:r>
            <a:r>
              <a:rPr lang="sl-SI" dirty="0">
                <a:solidFill>
                  <a:srgbClr val="FF0000"/>
                </a:solidFill>
              </a:rPr>
              <a:t>cilje in prioritete </a:t>
            </a:r>
            <a:r>
              <a:rPr lang="sl-SI" dirty="0">
                <a:solidFill>
                  <a:srgbClr val="00B050"/>
                </a:solidFill>
              </a:rPr>
              <a:t>nacionalnega</a:t>
            </a:r>
            <a:r>
              <a:rPr lang="sl-SI" dirty="0"/>
              <a:t> oziroma </a:t>
            </a:r>
            <a:r>
              <a:rPr lang="sl-SI" dirty="0">
                <a:solidFill>
                  <a:srgbClr val="00B050"/>
                </a:solidFill>
              </a:rPr>
              <a:t>lokalnega programa za kulturo</a:t>
            </a:r>
            <a:r>
              <a:rPr lang="sl-SI" dirty="0"/>
              <a:t>, </a:t>
            </a: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program dela </a:t>
            </a:r>
            <a:r>
              <a:rPr lang="sl-SI" dirty="0"/>
              <a:t>pa je njegov </a:t>
            </a:r>
            <a:r>
              <a:rPr lang="sl-SI" dirty="0">
                <a:solidFill>
                  <a:srgbClr val="FF0000"/>
                </a:solidFill>
              </a:rPr>
              <a:t>letni izvedbeni načrt</a:t>
            </a:r>
            <a:r>
              <a:rPr lang="sl-SI" dirty="0"/>
              <a:t>, katerega sestavni del je </a:t>
            </a:r>
            <a:r>
              <a:rPr lang="sl-SI" dirty="0">
                <a:solidFill>
                  <a:srgbClr val="FF0000"/>
                </a:solidFill>
              </a:rPr>
              <a:t>finančni načrt</a:t>
            </a:r>
            <a:r>
              <a:rPr lang="sl-SI" dirty="0"/>
              <a:t>. </a:t>
            </a: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31E9A-E6A3-433D-AFD8-C223EBA4C9F9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03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46158"/>
          </a:xfrm>
        </p:spPr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dirty="0">
                <a:solidFill>
                  <a:srgbClr val="00B050"/>
                </a:solidFill>
              </a:rPr>
              <a:t>Višino javnih sredstev </a:t>
            </a:r>
            <a:r>
              <a:rPr lang="sl-SI" sz="2800" dirty="0"/>
              <a:t>za financiranje javne službe oziroma dejavnosti, ki se izvaja na način </a:t>
            </a:r>
            <a:r>
              <a:rPr lang="sl-SI" sz="2800" dirty="0" smtClean="0"/>
              <a:t>javne </a:t>
            </a:r>
            <a:r>
              <a:rPr lang="sl-SI" sz="2800" dirty="0"/>
              <a:t>službe, določi ustanovitelj oziroma soustanovitelji ali večinski financer, upoštevaje osnove </a:t>
            </a:r>
            <a:r>
              <a:rPr lang="sl-SI" sz="2800" dirty="0" smtClean="0"/>
              <a:t>za </a:t>
            </a:r>
            <a:r>
              <a:rPr lang="sl-SI" sz="2800" dirty="0"/>
              <a:t>izračun iz 27. člena tega zakona na podlagi </a:t>
            </a:r>
            <a:endParaRPr lang="sl-SI" sz="2800" dirty="0" smtClean="0"/>
          </a:p>
          <a:p>
            <a:r>
              <a:rPr lang="sl-SI" sz="4000" dirty="0" smtClean="0">
                <a:solidFill>
                  <a:srgbClr val="FF0000"/>
                </a:solidFill>
              </a:rPr>
              <a:t>strateškega </a:t>
            </a:r>
            <a:r>
              <a:rPr lang="sl-SI" sz="4000" dirty="0">
                <a:solidFill>
                  <a:srgbClr val="FF0000"/>
                </a:solidFill>
              </a:rPr>
              <a:t>načrta </a:t>
            </a:r>
            <a:endParaRPr lang="sl-SI" sz="4000" dirty="0" smtClean="0">
              <a:solidFill>
                <a:srgbClr val="FF0000"/>
              </a:solidFill>
            </a:endParaRPr>
          </a:p>
          <a:p>
            <a:r>
              <a:rPr lang="sl-SI" sz="4000" dirty="0" smtClean="0">
                <a:solidFill>
                  <a:srgbClr val="FF0000"/>
                </a:solidFill>
              </a:rPr>
              <a:t>in </a:t>
            </a:r>
            <a:r>
              <a:rPr lang="sl-SI" sz="4000" dirty="0">
                <a:solidFill>
                  <a:srgbClr val="FF0000"/>
                </a:solidFill>
              </a:rPr>
              <a:t>iz njega izhajajočega </a:t>
            </a:r>
            <a:r>
              <a:rPr lang="sl-SI" sz="4000" dirty="0" smtClean="0">
                <a:solidFill>
                  <a:srgbClr val="FF0000"/>
                </a:solidFill>
              </a:rPr>
              <a:t>predloga </a:t>
            </a:r>
            <a:r>
              <a:rPr lang="sl-SI" sz="4000" dirty="0">
                <a:solidFill>
                  <a:srgbClr val="FF0000"/>
                </a:solidFill>
              </a:rPr>
              <a:t>letnega programa dela</a:t>
            </a:r>
            <a:r>
              <a:rPr lang="sl-SI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3A4C8-C8B1-44D2-A00B-A77E0240286D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2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Odločitev financerja </a:t>
            </a:r>
            <a:r>
              <a:rPr lang="sl-SI" dirty="0">
                <a:solidFill>
                  <a:srgbClr val="FF0000"/>
                </a:solidFill>
              </a:rPr>
              <a:t>o višini </a:t>
            </a:r>
            <a:r>
              <a:rPr lang="sl-SI" dirty="0"/>
              <a:t>javnih sredstev namenjenih za financiranje programa javne službe </a:t>
            </a:r>
            <a:r>
              <a:rPr lang="sl-SI" dirty="0" smtClean="0"/>
              <a:t>oziroma </a:t>
            </a:r>
            <a:r>
              <a:rPr lang="sl-SI" dirty="0"/>
              <a:t>dejavnosti, ki se izvaja na način javne službe, </a:t>
            </a:r>
            <a:r>
              <a:rPr lang="sl-SI" dirty="0">
                <a:solidFill>
                  <a:srgbClr val="FF0000"/>
                </a:solidFill>
              </a:rPr>
              <a:t>upoštevaje</a:t>
            </a:r>
            <a:r>
              <a:rPr lang="sl-SI" dirty="0"/>
              <a:t> specifične okoliščine </a:t>
            </a:r>
            <a:r>
              <a:rPr lang="sl-SI" dirty="0" smtClean="0"/>
              <a:t>izvajalca </a:t>
            </a:r>
            <a:r>
              <a:rPr lang="sl-SI" dirty="0"/>
              <a:t>ter </a:t>
            </a:r>
            <a:r>
              <a:rPr lang="sl-SI" dirty="0">
                <a:solidFill>
                  <a:srgbClr val="FF0000"/>
                </a:solidFill>
              </a:rPr>
              <a:t>prioritete nacionalnega oziroma lokalnih kulturnih programov </a:t>
            </a:r>
            <a:r>
              <a:rPr lang="sl-SI" dirty="0"/>
              <a:t>in </a:t>
            </a:r>
            <a:r>
              <a:rPr lang="sl-SI" dirty="0">
                <a:solidFill>
                  <a:srgbClr val="00B050"/>
                </a:solidFill>
              </a:rPr>
              <a:t>razpoložljivih </a:t>
            </a:r>
            <a:r>
              <a:rPr lang="sl-SI" dirty="0" smtClean="0">
                <a:solidFill>
                  <a:srgbClr val="00B050"/>
                </a:solidFill>
              </a:rPr>
              <a:t>proračunskih </a:t>
            </a:r>
            <a:r>
              <a:rPr lang="sl-SI" dirty="0">
                <a:solidFill>
                  <a:srgbClr val="00B050"/>
                </a:solidFill>
              </a:rPr>
              <a:t>sredstev</a:t>
            </a:r>
            <a:r>
              <a:rPr lang="sl-SI" dirty="0"/>
              <a:t>, lahko odstopa za 10 % od </a:t>
            </a:r>
            <a:r>
              <a:rPr lang="sl-SI" dirty="0" smtClean="0"/>
              <a:t>zneska…</a:t>
            </a:r>
            <a:endParaRPr lang="sl-S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26FD9-7CBF-4025-B992-B838FC1314A7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27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Odločitev o višini javnih sredstev lahko vključuje tudi višino okvirnih sredstev, namenjenih za </a:t>
            </a:r>
            <a:r>
              <a:rPr lang="sl-SI" dirty="0" smtClean="0"/>
              <a:t>financiranje </a:t>
            </a:r>
            <a:r>
              <a:rPr lang="sl-SI" dirty="0"/>
              <a:t>programa javne službe oziroma dejavnosti, ki se izvaja na način javne službe, </a:t>
            </a:r>
            <a:r>
              <a:rPr lang="sl-SI" dirty="0">
                <a:solidFill>
                  <a:srgbClr val="00B050"/>
                </a:solidFill>
              </a:rPr>
              <a:t>v </a:t>
            </a:r>
            <a:r>
              <a:rPr lang="sl-SI" dirty="0" smtClean="0">
                <a:solidFill>
                  <a:srgbClr val="00B050"/>
                </a:solidFill>
              </a:rPr>
              <a:t>večletnem </a:t>
            </a:r>
            <a:r>
              <a:rPr lang="sl-SI" dirty="0">
                <a:solidFill>
                  <a:srgbClr val="00B050"/>
                </a:solidFill>
              </a:rPr>
              <a:t>obdobju. </a:t>
            </a:r>
          </a:p>
          <a:p>
            <a:endParaRPr lang="sl-SI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794C9-C8EB-48F8-9CC2-B9C2E9F6ED44}" type="datetime1">
              <a:rPr lang="sl-SI" smtClean="0"/>
              <a:t>14.1.2015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83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Odločitev </a:t>
            </a:r>
            <a:r>
              <a:rPr lang="sl-SI" dirty="0">
                <a:solidFill>
                  <a:srgbClr val="00B050"/>
                </a:solidFill>
              </a:rPr>
              <a:t>o višini sredstev</a:t>
            </a:r>
            <a:r>
              <a:rPr lang="sl-SI" dirty="0"/>
              <a:t>, namenjenih za financiranje javnih zavodov, bo izhajala iz </a:t>
            </a:r>
            <a:r>
              <a:rPr lang="sl-SI" dirty="0" smtClean="0">
                <a:solidFill>
                  <a:srgbClr val="FF0000"/>
                </a:solidFill>
              </a:rPr>
              <a:t>strateškega </a:t>
            </a:r>
            <a:r>
              <a:rPr lang="sl-SI" dirty="0">
                <a:solidFill>
                  <a:srgbClr val="FF0000"/>
                </a:solidFill>
              </a:rPr>
              <a:t>načrta </a:t>
            </a:r>
            <a:r>
              <a:rPr lang="sl-SI" dirty="0"/>
              <a:t>javnega zavoda in iz njega izhajajočega predloga letnega programa dela ter </a:t>
            </a:r>
            <a:r>
              <a:rPr lang="sl-SI" dirty="0" smtClean="0">
                <a:solidFill>
                  <a:srgbClr val="00B050"/>
                </a:solidFill>
              </a:rPr>
              <a:t>iz </a:t>
            </a:r>
            <a:r>
              <a:rPr lang="sl-SI" dirty="0">
                <a:solidFill>
                  <a:srgbClr val="00B050"/>
                </a:solidFill>
              </a:rPr>
              <a:t>prioritet nacionalnega oziroma lokalnih kulturnih </a:t>
            </a:r>
            <a:r>
              <a:rPr lang="sl-SI" dirty="0"/>
              <a:t>programov in neposrednega poziva za </a:t>
            </a:r>
            <a:r>
              <a:rPr lang="sl-SI" dirty="0" smtClean="0"/>
              <a:t>financiranje</a:t>
            </a:r>
            <a:r>
              <a:rPr lang="sl-SI" dirty="0"/>
              <a:t>. </a:t>
            </a:r>
          </a:p>
          <a:p>
            <a:endParaRPr lang="sl-S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CA353-D83D-407E-8973-E769A4A97360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74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rgbClr val="FF0000"/>
                </a:solidFill>
              </a:rPr>
              <a:t>Lokalna </a:t>
            </a:r>
            <a:r>
              <a:rPr lang="sl-SI" sz="3200" dirty="0">
                <a:solidFill>
                  <a:srgbClr val="FF0000"/>
                </a:solidFill>
              </a:rPr>
              <a:t>skupnost</a:t>
            </a:r>
            <a:r>
              <a:rPr lang="sl-SI" sz="3200" dirty="0"/>
              <a:t>, ki ob uveljavitvi tega zakona nima svojega lokalnega programa za kulturo, ga mora sprejeti najpozneje v </a:t>
            </a:r>
            <a:r>
              <a:rPr lang="sl-SI" sz="3200" dirty="0">
                <a:solidFill>
                  <a:srgbClr val="FF0000"/>
                </a:solidFill>
              </a:rPr>
              <a:t>osmih </a:t>
            </a:r>
            <a:r>
              <a:rPr lang="sl-SI" sz="3200" dirty="0" smtClean="0">
                <a:solidFill>
                  <a:srgbClr val="FF0000"/>
                </a:solidFill>
              </a:rPr>
              <a:t>mesecih</a:t>
            </a:r>
            <a:r>
              <a:rPr lang="sl-SI" sz="3200" dirty="0" smtClean="0"/>
              <a:t>… </a:t>
            </a:r>
          </a:p>
          <a:p>
            <a:pPr algn="r"/>
            <a:r>
              <a:rPr lang="sl-SI" sz="3200" dirty="0" smtClean="0">
                <a:solidFill>
                  <a:srgbClr val="00B050"/>
                </a:solidFill>
              </a:rPr>
              <a:t>avgust 2014</a:t>
            </a:r>
          </a:p>
          <a:p>
            <a:r>
              <a:rPr lang="sl-SI" sz="3200" dirty="0" smtClean="0">
                <a:solidFill>
                  <a:srgbClr val="FF0000"/>
                </a:solidFill>
              </a:rPr>
              <a:t>Javni </a:t>
            </a:r>
            <a:r>
              <a:rPr lang="sl-SI" sz="3200" dirty="0">
                <a:solidFill>
                  <a:srgbClr val="FF0000"/>
                </a:solidFill>
              </a:rPr>
              <a:t>zavodi</a:t>
            </a:r>
            <a:r>
              <a:rPr lang="sl-SI" sz="3200" dirty="0" smtClean="0"/>
              <a:t>,… </a:t>
            </a:r>
            <a:r>
              <a:rPr lang="sl-SI" sz="3200" dirty="0"/>
              <a:t>ki ob uveljavitvi tega zakona nimajo veljavnega strateškega načrta, ga morajo sprejeti najpozneje v </a:t>
            </a:r>
            <a:r>
              <a:rPr lang="sl-SI" sz="3200" dirty="0">
                <a:solidFill>
                  <a:srgbClr val="FF0000"/>
                </a:solidFill>
              </a:rPr>
              <a:t>12 mesecih </a:t>
            </a:r>
            <a:r>
              <a:rPr lang="sl-SI" sz="3200" dirty="0"/>
              <a:t>od uveljavitve tega </a:t>
            </a:r>
            <a:r>
              <a:rPr lang="sl-SI" sz="3200" dirty="0" smtClean="0"/>
              <a:t>zakona</a:t>
            </a:r>
          </a:p>
          <a:p>
            <a:pPr algn="r"/>
            <a:r>
              <a:rPr lang="sl-SI" sz="3200" dirty="0">
                <a:solidFill>
                  <a:srgbClr val="00B050"/>
                </a:solidFill>
              </a:rPr>
              <a:t>december 2014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ZUJIK 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A75F0-0BBC-4FB3-B003-6F67102D01A8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36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sz="11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899592" y="2060848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n-lt"/>
              </a:rPr>
              <a:t>“If you don’t know where you’re going, any </a:t>
            </a: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plan</a:t>
            </a:r>
            <a:r>
              <a:rPr lang="sl-SI" sz="4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will 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do.”</a:t>
            </a:r>
          </a:p>
          <a:p>
            <a:pPr algn="r"/>
            <a:endParaRPr lang="sl-SI" sz="4000" dirty="0" smtClean="0">
              <a:solidFill>
                <a:schemeClr val="bg1"/>
              </a:solidFill>
              <a:latin typeface="+mn-lt"/>
            </a:endParaRPr>
          </a:p>
          <a:p>
            <a:pPr algn="r"/>
            <a:r>
              <a:rPr lang="en-US" sz="4000" dirty="0" smtClean="0">
                <a:solidFill>
                  <a:schemeClr val="bg1"/>
                </a:solidFill>
                <a:latin typeface="+mn-lt"/>
              </a:rPr>
              <a:t>Peter 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Drucker</a:t>
            </a:r>
            <a:endParaRPr lang="sl-SI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D2B7C-24CD-482D-A713-8BEBD62ED266}" type="datetime1">
              <a:rPr lang="sl-SI" smtClean="0"/>
              <a:t>14.1.2015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75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>Pravilnik o pogojih za izvajanje knjižnične dejavnosti kot javne službe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dirty="0"/>
              <a:t>36. člen (</a:t>
            </a:r>
            <a:r>
              <a:rPr lang="sl-SI" sz="2400" b="1" dirty="0"/>
              <a:t>Pogoji za izvajanje knjižnične javne službe</a:t>
            </a:r>
            <a:r>
              <a:rPr lang="sl-SI" sz="2400" dirty="0"/>
              <a:t>)</a:t>
            </a:r>
          </a:p>
          <a:p>
            <a:pPr marL="0" indent="0">
              <a:buNone/>
            </a:pPr>
            <a:r>
              <a:rPr lang="sl-SI" sz="2400" dirty="0"/>
              <a:t>Knjižnice, ki izvajajo knjižnično javno službo, morajo imeti:</a:t>
            </a:r>
          </a:p>
          <a:p>
            <a:pPr marL="0" indent="0">
              <a:buNone/>
            </a:pPr>
            <a:r>
              <a:rPr lang="sl-SI" sz="3400" dirty="0">
                <a:solidFill>
                  <a:srgbClr val="FF0000"/>
                </a:solidFill>
              </a:rPr>
              <a:t>–</a:t>
            </a:r>
            <a:r>
              <a:rPr lang="sl-SI" sz="3400" dirty="0"/>
              <a:t> </a:t>
            </a:r>
            <a:r>
              <a:rPr lang="sl-SI" sz="3400" dirty="0">
                <a:solidFill>
                  <a:srgbClr val="FF0000"/>
                </a:solidFill>
              </a:rPr>
              <a:t>ustrezen obseg in izbor strokovno urejenega knjižničnega gradiva,</a:t>
            </a:r>
          </a:p>
          <a:p>
            <a:pPr marL="0" indent="0">
              <a:buNone/>
            </a:pPr>
            <a:r>
              <a:rPr lang="sl-SI" sz="3400" dirty="0">
                <a:solidFill>
                  <a:srgbClr val="FF0000"/>
                </a:solidFill>
              </a:rPr>
              <a:t>– ustrezno število ustrezno usposobljenih strokovnih delavcev,</a:t>
            </a:r>
          </a:p>
          <a:p>
            <a:pPr marL="0" indent="0">
              <a:buNone/>
            </a:pPr>
            <a:r>
              <a:rPr lang="sl-SI" sz="3400" dirty="0">
                <a:solidFill>
                  <a:srgbClr val="FF0000"/>
                </a:solidFill>
              </a:rPr>
              <a:t>– ustrezen prostor in opremo,</a:t>
            </a:r>
          </a:p>
          <a:p>
            <a:pPr marL="0" indent="0">
              <a:buNone/>
            </a:pPr>
            <a:r>
              <a:rPr lang="sl-SI" sz="3400" dirty="0">
                <a:solidFill>
                  <a:srgbClr val="FF0000"/>
                </a:solidFill>
              </a:rPr>
              <a:t>– ustrezno organizacijo knjižnične dejavnosti</a:t>
            </a:r>
            <a:r>
              <a:rPr lang="sl-SI" sz="3400" dirty="0" smtClean="0">
                <a:solidFill>
                  <a:srgbClr val="FF0000"/>
                </a:solidFill>
              </a:rPr>
              <a:t>.</a:t>
            </a:r>
            <a:endParaRPr lang="sl-SI" sz="3400" dirty="0">
              <a:solidFill>
                <a:srgbClr val="FF0000"/>
              </a:solidFill>
            </a:endParaRP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9C752B-EE68-4716-AF3B-4BBB33FA3B4C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0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/>
              <a:t>9 VREDNOTENJE </a:t>
            </a:r>
          </a:p>
          <a:p>
            <a:pPr marL="0" indent="0">
              <a:buNone/>
            </a:pPr>
            <a:r>
              <a:rPr lang="sl-SI" sz="3200" dirty="0"/>
              <a:t>Uprava knjižnice mora stalno nadzorovati uspešnost knjižnice, s čimer zagotavlja doseganje </a:t>
            </a:r>
            <a:r>
              <a:rPr lang="sl-SI" sz="3200" dirty="0" smtClean="0"/>
              <a:t>strateških </a:t>
            </a:r>
            <a:r>
              <a:rPr lang="sl-SI" sz="3200" dirty="0"/>
              <a:t>in operativnih ciljev. </a:t>
            </a:r>
            <a:endParaRPr lang="sl-SI" sz="3200" dirty="0" smtClean="0"/>
          </a:p>
          <a:p>
            <a:pPr marL="0" indent="0">
              <a:buNone/>
            </a:pPr>
            <a:r>
              <a:rPr lang="sl-SI" sz="3200" dirty="0" smtClean="0"/>
              <a:t>Analiza </a:t>
            </a:r>
            <a:r>
              <a:rPr lang="sl-SI" sz="3200" dirty="0"/>
              <a:t>potreb lokalne skupnosti in ankete o zadovoljstvu </a:t>
            </a:r>
            <a:r>
              <a:rPr lang="sl-SI" sz="3200" dirty="0" smtClean="0"/>
              <a:t>uporabnikov </a:t>
            </a:r>
            <a:r>
              <a:rPr lang="sl-SI" sz="3200" dirty="0"/>
              <a:t>ter </a:t>
            </a:r>
            <a:r>
              <a:rPr lang="sl-SI" sz="3200" dirty="0">
                <a:solidFill>
                  <a:srgbClr val="FF0000"/>
                </a:solidFill>
              </a:rPr>
              <a:t>kazalci uspešnosti </a:t>
            </a:r>
            <a:r>
              <a:rPr lang="sl-SI" sz="32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sl-SI" sz="3200" dirty="0" smtClean="0">
                <a:solidFill>
                  <a:srgbClr val="FF0000"/>
                </a:solidFill>
                <a:hlinkClick r:id="rId2"/>
              </a:rPr>
              <a:t>bibsist.nuk.uni-lj.si/kazalci/kazalci_spl.php</a:t>
            </a:r>
            <a:r>
              <a:rPr lang="sl-SI" sz="3200" dirty="0" smtClean="0">
                <a:solidFill>
                  <a:srgbClr val="FF0000"/>
                </a:solidFill>
              </a:rPr>
              <a:t> </a:t>
            </a:r>
            <a:r>
              <a:rPr lang="sl-SI" sz="3200" dirty="0" smtClean="0"/>
              <a:t>so </a:t>
            </a:r>
            <a:r>
              <a:rPr lang="sl-SI" sz="3200" dirty="0"/>
              <a:t>dragocena orodja za spremljanje dosežkov knjižnice.</a:t>
            </a:r>
            <a:r>
              <a:rPr lang="sl-SI" dirty="0"/>
              <a:t>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51958-B96C-4718-A31F-15D8F89EDDAB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64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/>
              <a:t>9.1 </a:t>
            </a:r>
            <a:r>
              <a:rPr lang="sl-SI" dirty="0">
                <a:solidFill>
                  <a:srgbClr val="FF0000"/>
                </a:solidFill>
              </a:rPr>
              <a:t>Analiza potreb skupnosti </a:t>
            </a:r>
          </a:p>
          <a:p>
            <a:pPr marL="0" indent="0">
              <a:buNone/>
            </a:pPr>
            <a:r>
              <a:rPr lang="sl-SI" sz="3200" dirty="0"/>
              <a:t>Splošna knjižnica mora ugotavljati in analizirati potrebe in pričakovanja celotne skupnosti. Storitve </a:t>
            </a:r>
            <a:r>
              <a:rPr lang="sl-SI" sz="3200" dirty="0" smtClean="0"/>
              <a:t>načrtuje </a:t>
            </a:r>
            <a:r>
              <a:rPr lang="sl-SI" sz="3200" dirty="0"/>
              <a:t>in oblikuje v skladu z rezultati raziskav ter zbiranja informacij o lokalni skupnosti. Ker se </a:t>
            </a:r>
            <a:r>
              <a:rPr lang="sl-SI" sz="3200" dirty="0" smtClean="0"/>
              <a:t>potrebe </a:t>
            </a:r>
            <a:r>
              <a:rPr lang="sl-SI" sz="3200" dirty="0"/>
              <a:t>in pričakovanja spreminjajo, je potrebno podatke redno pridobivati, med drugim npr</a:t>
            </a:r>
            <a:r>
              <a:rPr lang="sl-SI" sz="3200" dirty="0" smtClean="0"/>
              <a:t>.:</a:t>
            </a:r>
            <a:endParaRPr lang="sl-SI" sz="3200" dirty="0"/>
          </a:p>
          <a:p>
            <a:endParaRPr lang="sl-SI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84FD3-4E7B-4166-AB78-FFCBE6B12281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79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 smtClean="0"/>
              <a:t>demografske </a:t>
            </a:r>
            <a:r>
              <a:rPr lang="sl-SI" sz="3200" dirty="0"/>
              <a:t>podatke o lokalni skupnosti, na primer struktura prebivalstva glede na spol in </a:t>
            </a:r>
            <a:r>
              <a:rPr lang="sl-SI" sz="3200" dirty="0" smtClean="0"/>
              <a:t>starost</a:t>
            </a:r>
            <a:r>
              <a:rPr lang="sl-SI" sz="3200" dirty="0"/>
              <a:t>, etnično raznolikost, izobrazbeno raven, </a:t>
            </a:r>
          </a:p>
          <a:p>
            <a:r>
              <a:rPr lang="sl-SI" sz="3200" dirty="0" smtClean="0"/>
              <a:t>podatke </a:t>
            </a:r>
            <a:r>
              <a:rPr lang="sl-SI" sz="3200" dirty="0"/>
              <a:t>o ustanovah v lokalni skupnosti, na primer izobraževalne organizacije, zdravstveni </a:t>
            </a:r>
            <a:r>
              <a:rPr lang="sl-SI" sz="3200" dirty="0" smtClean="0"/>
              <a:t>domovi</a:t>
            </a:r>
            <a:r>
              <a:rPr lang="sl-SI" sz="3200" dirty="0"/>
              <a:t>, bolnišnice, kazenske ustanove, nevladne organizacije,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5588A4-C2A0-4874-8A9F-53EB8F2E797A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38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 smtClean="0"/>
              <a:t>informacije </a:t>
            </a:r>
            <a:r>
              <a:rPr lang="sl-SI" sz="3200" dirty="0"/>
              <a:t>o poslovni in trgovinski dejavnosti v okolju, </a:t>
            </a:r>
          </a:p>
          <a:p>
            <a:r>
              <a:rPr lang="sl-SI" sz="3200" dirty="0" smtClean="0"/>
              <a:t>območje</a:t>
            </a:r>
            <a:r>
              <a:rPr lang="sl-SI" sz="3200" dirty="0"/>
              <a:t>, ki mu je knjižnica namenjena (kje živijo uporabniki knjižnice glede na njeno lego), </a:t>
            </a:r>
          </a:p>
          <a:p>
            <a:r>
              <a:rPr lang="sl-SI" sz="3200" dirty="0" smtClean="0"/>
              <a:t>prometno </a:t>
            </a:r>
            <a:r>
              <a:rPr lang="sl-SI" sz="3200" dirty="0"/>
              <a:t>ureditev v lokalni skupnosti, </a:t>
            </a:r>
          </a:p>
          <a:p>
            <a:r>
              <a:rPr lang="sl-SI" sz="3200" dirty="0" smtClean="0"/>
              <a:t>informacijske </a:t>
            </a:r>
            <a:r>
              <a:rPr lang="sl-SI" sz="3200" dirty="0"/>
              <a:t>storitve, ki jih posredujejo drugi centri v skupnosti.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461FF-5CD9-4D1F-A3A3-45C429872A95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25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/>
              <a:t>9.2 </a:t>
            </a:r>
            <a:r>
              <a:rPr lang="sl-SI" dirty="0">
                <a:solidFill>
                  <a:srgbClr val="FF0000"/>
                </a:solidFill>
              </a:rPr>
              <a:t>Spremljanje in vrednotenje </a:t>
            </a:r>
          </a:p>
          <a:p>
            <a:pPr marL="0" indent="0">
              <a:buNone/>
            </a:pPr>
            <a:r>
              <a:rPr lang="sl-SI" sz="3200" dirty="0"/>
              <a:t>Oblikovati je potrebno tehnike za merjenje kakovosti storitev in njihovega vpliva na lokalno </a:t>
            </a:r>
            <a:r>
              <a:rPr lang="sl-SI" sz="3200" dirty="0" smtClean="0"/>
              <a:t>skupnost</a:t>
            </a:r>
            <a:r>
              <a:rPr lang="sl-SI" sz="3200" dirty="0"/>
              <a:t>. Storitve in programe je potrebno redno vrednotiti, da lahko ugotavljamo: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3C2DBB-F972-485F-9DE0-9C386D86E824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9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200" dirty="0" smtClean="0"/>
              <a:t>doseganje </a:t>
            </a:r>
            <a:r>
              <a:rPr lang="sl-SI" sz="3200" dirty="0"/>
              <a:t>opredeljenih ciljev knjižnice, </a:t>
            </a:r>
          </a:p>
          <a:p>
            <a:r>
              <a:rPr lang="sl-SI" sz="3200" dirty="0" smtClean="0"/>
              <a:t>zadovoljevanje </a:t>
            </a:r>
            <a:r>
              <a:rPr lang="sl-SI" sz="3200" dirty="0"/>
              <a:t>potreb skupnosti, </a:t>
            </a:r>
          </a:p>
          <a:p>
            <a:r>
              <a:rPr lang="sl-SI" sz="3200" dirty="0" smtClean="0"/>
              <a:t>morebitne </a:t>
            </a:r>
            <a:r>
              <a:rPr lang="sl-SI" sz="3200" dirty="0"/>
              <a:t>potrebne izboljšave, nove usmeritve ali cilje, </a:t>
            </a:r>
          </a:p>
          <a:p>
            <a:r>
              <a:rPr lang="sl-SI" sz="3200" dirty="0" smtClean="0"/>
              <a:t>ustreznost </a:t>
            </a:r>
            <a:r>
              <a:rPr lang="sl-SI" sz="3200" dirty="0"/>
              <a:t>virov, </a:t>
            </a:r>
          </a:p>
          <a:p>
            <a:r>
              <a:rPr lang="sl-SI" sz="3200" dirty="0" smtClean="0"/>
              <a:t>upravičenost </a:t>
            </a:r>
            <a:r>
              <a:rPr lang="sl-SI" sz="3200" dirty="0"/>
              <a:t>stroškov.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AE22E-74BC-48A6-A07E-87BA4F015406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51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3200" dirty="0"/>
              <a:t>Tudi postopki in procesi, ki potekajo znotraj knjižnice, zahtevajo stalno vrednotenje in </a:t>
            </a:r>
          </a:p>
          <a:p>
            <a:pPr marL="0" indent="0">
              <a:buNone/>
            </a:pPr>
            <a:r>
              <a:rPr lang="sl-SI" sz="3200" dirty="0"/>
              <a:t>preučevanje, s čimer povečamo njihovo uspešnost in učinkovitost.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A81EC-A6A7-42D3-80E1-F948490DD160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54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/>
              <a:t>9.3 </a:t>
            </a:r>
            <a:r>
              <a:rPr lang="sl-SI" dirty="0">
                <a:solidFill>
                  <a:srgbClr val="FF0000"/>
                </a:solidFill>
              </a:rPr>
              <a:t>Kazalci uspešnosti </a:t>
            </a:r>
          </a:p>
          <a:p>
            <a:pPr marL="0" indent="0">
              <a:buNone/>
            </a:pPr>
            <a:r>
              <a:rPr lang="sl-SI" sz="3200" dirty="0"/>
              <a:t>Za vrednotenje učinkovitosti poslovanja, kakovosti storitev, ugotavljanje uspešnosti in nenehne </a:t>
            </a:r>
            <a:r>
              <a:rPr lang="sl-SI" sz="3200" dirty="0" smtClean="0"/>
              <a:t>izboljšave </a:t>
            </a:r>
            <a:r>
              <a:rPr lang="sl-SI" sz="3200" dirty="0"/>
              <a:t>potrebuje knjižnica zanesljivo orodje. V prvi vrsti mora zato zbirati in </a:t>
            </a:r>
            <a:r>
              <a:rPr lang="sl-SI" sz="3200" dirty="0" smtClean="0"/>
              <a:t>analizirati:</a:t>
            </a:r>
            <a:endParaRPr lang="sl-SI" sz="3200" dirty="0"/>
          </a:p>
          <a:p>
            <a:r>
              <a:rPr lang="sl-SI" sz="3200" dirty="0"/>
              <a:t>statistične podatke o gradivu, zaposlenih, storitvah, izposoji, dejavnostih, itn.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Standardi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2A52A0-8664-4C65-B387-824150B8ED9A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8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Analiza območja </a:t>
            </a:r>
            <a:r>
              <a:rPr lang="sl-SI" dirty="0" smtClean="0"/>
              <a:t>OOK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  <a:solidFill>
            <a:srgbClr val="92D050"/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sl-SI" sz="3200" dirty="0" smtClean="0"/>
              <a:t>Analiza lokalne skupnosti – nivo občine - </a:t>
            </a:r>
            <a:r>
              <a:rPr lang="sl-SI" sz="3200" dirty="0" smtClean="0">
                <a:solidFill>
                  <a:srgbClr val="00B050"/>
                </a:solidFill>
              </a:rPr>
              <a:t>OOK</a:t>
            </a:r>
          </a:p>
          <a:p>
            <a:pPr marL="742950" indent="-742950">
              <a:buFont typeface="+mj-lt"/>
              <a:buAutoNum type="arabicPeriod"/>
            </a:pPr>
            <a:r>
              <a:rPr lang="sl-SI" sz="3200" dirty="0" smtClean="0"/>
              <a:t>Analiza opreme IKT </a:t>
            </a:r>
            <a:r>
              <a:rPr lang="sl-SI" sz="3200" dirty="0"/>
              <a:t>– nivo </a:t>
            </a:r>
            <a:r>
              <a:rPr lang="sl-SI" sz="3200" dirty="0" smtClean="0"/>
              <a:t>organizacijske enote – </a:t>
            </a:r>
            <a:r>
              <a:rPr lang="sl-SI" sz="3200" dirty="0" smtClean="0">
                <a:solidFill>
                  <a:srgbClr val="00B050"/>
                </a:solidFill>
              </a:rPr>
              <a:t>OOK + OK</a:t>
            </a:r>
          </a:p>
          <a:p>
            <a:pPr marL="742950" indent="-742950">
              <a:buFont typeface="+mj-lt"/>
              <a:buAutoNum type="arabicPeriod"/>
            </a:pPr>
            <a:r>
              <a:rPr lang="sl-SI" sz="3200" dirty="0" smtClean="0"/>
              <a:t>Analiza knjižnične dejavnosti na območju - </a:t>
            </a:r>
            <a:r>
              <a:rPr lang="sl-SI" sz="3200" dirty="0"/>
              <a:t>nivo organizacijske </a:t>
            </a:r>
            <a:r>
              <a:rPr lang="sl-SI" sz="3200" dirty="0" smtClean="0"/>
              <a:t>enote in občine - </a:t>
            </a:r>
            <a:r>
              <a:rPr lang="sl-SI" sz="3200" dirty="0" smtClean="0">
                <a:solidFill>
                  <a:srgbClr val="00B050"/>
                </a:solidFill>
              </a:rPr>
              <a:t>OK</a:t>
            </a:r>
          </a:p>
          <a:p>
            <a:pPr marL="742950" indent="-742950">
              <a:buFont typeface="+mj-lt"/>
              <a:buAutoNum type="arabicPeriod"/>
            </a:pPr>
            <a:r>
              <a:rPr lang="sl-SI" sz="3200" dirty="0" smtClean="0"/>
              <a:t>Analiza knjižnične mreže </a:t>
            </a:r>
            <a:r>
              <a:rPr lang="sl-SI" sz="3200" dirty="0"/>
              <a:t>(</a:t>
            </a:r>
            <a:r>
              <a:rPr lang="sl-SI" sz="3200" dirty="0" smtClean="0"/>
              <a:t>PAM) in standardov -</a:t>
            </a:r>
            <a:r>
              <a:rPr lang="sl-SI" sz="3200" dirty="0" smtClean="0">
                <a:solidFill>
                  <a:srgbClr val="00B050"/>
                </a:solidFill>
              </a:rPr>
              <a:t> OOK</a:t>
            </a:r>
            <a:r>
              <a:rPr lang="sl-SI" sz="3200" dirty="0">
                <a:solidFill>
                  <a:srgbClr val="00B050"/>
                </a:solidFill>
              </a:rPr>
              <a:t> </a:t>
            </a:r>
            <a:r>
              <a:rPr lang="sl-SI" sz="3200" dirty="0" smtClean="0">
                <a:solidFill>
                  <a:srgbClr val="00B050"/>
                </a:solidFill>
              </a:rPr>
              <a:t>+ OK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40D270-E9FD-4729-875F-B2DAE5D5BAA1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39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2302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Zakaj kaj počnemo, za </a:t>
            </a:r>
            <a:r>
              <a:rPr lang="sl-SI" dirty="0"/>
              <a:t>koga in kako?</a:t>
            </a:r>
          </a:p>
          <a:p>
            <a:pPr marL="0" indent="0" algn="ctr">
              <a:buNone/>
            </a:pPr>
            <a:r>
              <a:rPr lang="sl-SI" dirty="0" smtClean="0"/>
              <a:t>Kje </a:t>
            </a:r>
            <a:r>
              <a:rPr lang="sl-SI" dirty="0"/>
              <a:t>smo </a:t>
            </a:r>
            <a:r>
              <a:rPr lang="sl-SI" dirty="0" smtClean="0"/>
              <a:t>danes?</a:t>
            </a: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Kdo </a:t>
            </a:r>
            <a:r>
              <a:rPr lang="sl-SI" dirty="0"/>
              <a:t>so naši </a:t>
            </a:r>
            <a:r>
              <a:rPr lang="sl-SI" dirty="0" smtClean="0"/>
              <a:t>uporabniki?</a:t>
            </a:r>
          </a:p>
          <a:p>
            <a:pPr marL="0" indent="0" algn="ctr">
              <a:buNone/>
            </a:pPr>
            <a:r>
              <a:rPr lang="sl-SI" dirty="0" smtClean="0"/>
              <a:t>Kakšno je naše okolje?</a:t>
            </a:r>
            <a:endParaRPr lang="sl-SI" dirty="0"/>
          </a:p>
          <a:p>
            <a:pPr marL="0" indent="0" algn="ctr">
              <a:buNone/>
            </a:pPr>
            <a:r>
              <a:rPr lang="sl-SI" dirty="0"/>
              <a:t>Kakšne so naše </a:t>
            </a:r>
            <a:r>
              <a:rPr lang="sl-SI" dirty="0" smtClean="0"/>
              <a:t>podlage za načrtovanje </a:t>
            </a:r>
            <a:r>
              <a:rPr lang="sl-SI" dirty="0"/>
              <a:t>?</a:t>
            </a:r>
          </a:p>
          <a:p>
            <a:pPr marL="0" indent="0" algn="ctr">
              <a:buNone/>
            </a:pPr>
            <a:r>
              <a:rPr lang="sl-SI" dirty="0"/>
              <a:t>Kakšne so naše prednosti in slabosti</a:t>
            </a:r>
            <a:r>
              <a:rPr lang="sl-SI" dirty="0" smtClean="0"/>
              <a:t>?</a:t>
            </a:r>
          </a:p>
          <a:p>
            <a:pPr marL="0" indent="0" algn="ctr">
              <a:buNone/>
            </a:pPr>
            <a:r>
              <a:rPr lang="sl-SI" dirty="0" smtClean="0"/>
              <a:t>Vrzeli </a:t>
            </a:r>
            <a:r>
              <a:rPr lang="sl-SI" dirty="0"/>
              <a:t>med sedanjim stanjem in </a:t>
            </a:r>
            <a:r>
              <a:rPr lang="sl-SI" dirty="0" smtClean="0"/>
              <a:t>vizijo. </a:t>
            </a:r>
            <a:endParaRPr lang="sl-SI" dirty="0"/>
          </a:p>
          <a:p>
            <a:pPr marL="0" indent="0" algn="ctr">
              <a:buNone/>
            </a:pPr>
            <a:r>
              <a:rPr lang="sl-SI" dirty="0"/>
              <a:t>Kaj želimo doseči in kako vemo, </a:t>
            </a:r>
            <a:r>
              <a:rPr lang="sl-SI" dirty="0" smtClean="0"/>
              <a:t>da </a:t>
            </a:r>
            <a:r>
              <a:rPr lang="sl-SI" dirty="0"/>
              <a:t>bomo prišli tja ?</a:t>
            </a:r>
          </a:p>
          <a:p>
            <a:pPr marL="0" indent="0" algn="ctr">
              <a:buNone/>
            </a:pP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5BF4BA-0F38-4C1E-B578-1EA79B31FDAE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20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01" y="2276872"/>
            <a:ext cx="8229600" cy="3672408"/>
          </a:xfrm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Pregled </a:t>
            </a:r>
            <a:r>
              <a:rPr lang="sl-SI" u="sng" dirty="0" smtClean="0"/>
              <a:t>stanja in</a:t>
            </a:r>
            <a:r>
              <a:rPr lang="sl-SI" dirty="0" smtClean="0"/>
              <a:t> </a:t>
            </a:r>
            <a:r>
              <a:rPr lang="sl-SI" u="sng" dirty="0" smtClean="0"/>
              <a:t>primerjava</a:t>
            </a:r>
            <a:r>
              <a:rPr lang="sl-SI" dirty="0" smtClean="0"/>
              <a:t> z doseganjem pravilnika, standardov in drugih razvojnih dokumentov o knjižnični dejavnosti ter poziciji knjižnice glede na primerljive v Sloveniji.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območja OOK</a:t>
            </a:r>
          </a:p>
        </p:txBody>
      </p:sp>
      <p:sp>
        <p:nvSpPr>
          <p:cNvPr id="7" name="Right Arrow 6"/>
          <p:cNvSpPr/>
          <p:nvPr/>
        </p:nvSpPr>
        <p:spPr>
          <a:xfrm rot="2833939">
            <a:off x="632426" y="2302471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8D527C-85D2-4445-9DD0-38472BCF4FEB}" type="datetime1">
              <a:rPr lang="sl-SI" smtClean="0"/>
              <a:t>14.1.2015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 dirty="0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56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/>
              <a:t>Prikaz kazalcev splošnih knjižnic po številu potencialnih </a:t>
            </a:r>
            <a:r>
              <a:rPr lang="sl-SI" sz="3200" dirty="0" smtClean="0"/>
              <a:t>uporabnikov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r>
              <a:rPr lang="sl-SI" sz="2000" dirty="0" smtClean="0"/>
              <a:t>1</a:t>
            </a:r>
            <a:r>
              <a:rPr lang="sl-SI" sz="2000" dirty="0"/>
              <a:t>. </a:t>
            </a:r>
            <a:r>
              <a:rPr lang="sl-SI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sl-SI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sl-SI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15.000 </a:t>
            </a:r>
            <a:r>
              <a:rPr lang="sl-SI" sz="2000" dirty="0"/>
              <a:t>(7 knjižnic</a:t>
            </a:r>
            <a:r>
              <a:rPr lang="sl-SI" sz="2000" dirty="0" smtClean="0"/>
              <a:t>): Metlika</a:t>
            </a:r>
            <a:r>
              <a:rPr lang="sl-SI" sz="2000" dirty="0"/>
              <a:t>, Dravograd, Hrastnik, Logatec, Ribnica, Ilirska </a:t>
            </a:r>
            <a:r>
              <a:rPr lang="sl-SI" sz="2000" dirty="0" err="1" smtClean="0"/>
              <a:t>Bistrica,Rogaška</a:t>
            </a:r>
            <a:r>
              <a:rPr lang="sl-SI" sz="2000" dirty="0" smtClean="0"/>
              <a:t> </a:t>
            </a:r>
            <a:r>
              <a:rPr lang="sl-SI" sz="2000" dirty="0"/>
              <a:t>Slatina,</a:t>
            </a:r>
          </a:p>
          <a:p>
            <a:r>
              <a:rPr lang="sl-SI" sz="2000" dirty="0"/>
              <a:t>2. </a:t>
            </a:r>
            <a:r>
              <a:rPr lang="sl-SI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15.001-20.000</a:t>
            </a:r>
            <a:r>
              <a:rPr lang="sl-SI" sz="2000" dirty="0" smtClean="0"/>
              <a:t> </a:t>
            </a:r>
            <a:r>
              <a:rPr lang="sl-SI" sz="2000" dirty="0"/>
              <a:t>(20 knjižnic</a:t>
            </a:r>
            <a:r>
              <a:rPr lang="sl-SI" sz="2000" dirty="0" smtClean="0"/>
              <a:t>): Tržič</a:t>
            </a:r>
            <a:r>
              <a:rPr lang="sl-SI" sz="2000" dirty="0"/>
              <a:t>, Medvode, Izola, Radlje, Mozirje, Idrija, Cerknica, Ormož, Zagorje, Trbovlje, Kočevje, Sevnica, Piran, Laško, Ljutomer, Šmarje, </a:t>
            </a:r>
            <a:r>
              <a:rPr lang="sl-SI" sz="2000" dirty="0" smtClean="0"/>
              <a:t>Črnomelj</a:t>
            </a:r>
            <a:r>
              <a:rPr lang="sl-SI" sz="2000" dirty="0"/>
              <a:t>, Tolmin, Lenart, Šentjur,</a:t>
            </a:r>
          </a:p>
          <a:p>
            <a:r>
              <a:rPr lang="sl-SI" sz="2000" dirty="0"/>
              <a:t>3. </a:t>
            </a:r>
            <a:r>
              <a:rPr lang="sl-SI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20.001-25.000</a:t>
            </a:r>
            <a:r>
              <a:rPr lang="sl-SI" sz="2000" dirty="0" smtClean="0"/>
              <a:t> </a:t>
            </a:r>
            <a:r>
              <a:rPr lang="sl-SI" sz="2000" dirty="0"/>
              <a:t>(11 knjižnic): </a:t>
            </a:r>
            <a:r>
              <a:rPr lang="sl-SI" sz="2000" dirty="0" smtClean="0"/>
              <a:t>Gor</a:t>
            </a:r>
            <a:r>
              <a:rPr lang="sl-SI" sz="2000" dirty="0"/>
              <a:t>. Radgona, Litija, Trebnje, Slovenj Gradec, Postojna, Slov. Konjice, Lendava, Vrhnika, Brežice, Ajdovščina, Sežana, </a:t>
            </a:r>
          </a:p>
          <a:p>
            <a:r>
              <a:rPr lang="sl-SI" sz="2000" dirty="0"/>
              <a:t>4. </a:t>
            </a:r>
            <a:r>
              <a:rPr lang="sl-SI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25.001-50.000</a:t>
            </a:r>
            <a:r>
              <a:rPr lang="sl-SI" sz="2000" dirty="0" smtClean="0"/>
              <a:t> </a:t>
            </a:r>
            <a:r>
              <a:rPr lang="sl-SI" sz="2000" dirty="0"/>
              <a:t>(10 knjižnic</a:t>
            </a:r>
            <a:r>
              <a:rPr lang="sl-SI" sz="2000" dirty="0" smtClean="0"/>
              <a:t>): Ravne</a:t>
            </a:r>
            <a:r>
              <a:rPr lang="sl-SI" sz="2000" dirty="0"/>
              <a:t>, Krško, Jesenice, Kamnik, Radovljica, Slov. Bistrica, Grosuplje, Škofja Loka, Žalec, Velenje,</a:t>
            </a:r>
          </a:p>
          <a:p>
            <a:r>
              <a:rPr lang="sl-SI" sz="2000" dirty="0"/>
              <a:t>5.     50.001-100.000 (8 knjižnic</a:t>
            </a:r>
            <a:r>
              <a:rPr lang="sl-SI" sz="2000" dirty="0" smtClean="0"/>
              <a:t>): Koper</a:t>
            </a:r>
            <a:r>
              <a:rPr lang="sl-SI" sz="2000" dirty="0"/>
              <a:t>, Domžale, Murska Sobota, Nova Gorica, Celje, Novo mesto, Ptuj, Kranj,</a:t>
            </a:r>
          </a:p>
          <a:p>
            <a:r>
              <a:rPr lang="sl-SI" sz="2000" dirty="0"/>
              <a:t>6. </a:t>
            </a:r>
            <a:r>
              <a:rPr lang="sl-SI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 </a:t>
            </a:r>
            <a:r>
              <a:rPr lang="sl-SI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100.000 </a:t>
            </a:r>
            <a:r>
              <a:rPr lang="sl-SI" sz="2000" dirty="0"/>
              <a:t>(2 knjižnici</a:t>
            </a:r>
            <a:r>
              <a:rPr lang="sl-SI" sz="2000" dirty="0" smtClean="0"/>
              <a:t>): Maribor</a:t>
            </a:r>
            <a:r>
              <a:rPr lang="sl-SI" sz="2000" dirty="0"/>
              <a:t>, Ljubljana</a:t>
            </a:r>
            <a:r>
              <a:rPr lang="sl-SI" sz="2000" dirty="0" smtClean="0"/>
              <a:t>.</a:t>
            </a:r>
          </a:p>
          <a:p>
            <a:pPr algn="r"/>
            <a:r>
              <a:rPr lang="sl-SI" sz="2000" dirty="0" err="1"/>
              <a:t>Vir:http</a:t>
            </a:r>
            <a:r>
              <a:rPr lang="sl-SI" sz="2000" dirty="0"/>
              <a:t>://bibsist.nuk.uni-lj.si/kazalci/</a:t>
            </a:r>
            <a:r>
              <a:rPr lang="sl-SI" sz="2000" dirty="0" err="1"/>
              <a:t>index.php#spl</a:t>
            </a:r>
            <a:endParaRPr lang="sl-SI" sz="2000" dirty="0"/>
          </a:p>
          <a:p>
            <a:endParaRPr lang="sl-SI" sz="2000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16871-472D-40A9-8C97-EF79EDF0FEB6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1788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35"/>
            <a:ext cx="8229600" cy="846158"/>
          </a:xfrm>
        </p:spPr>
        <p:txBody>
          <a:bodyPr/>
          <a:lstStyle/>
          <a:p>
            <a:r>
              <a:rPr lang="sl-SI" dirty="0" smtClean="0"/>
              <a:t>Rezultati analize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so </a:t>
            </a:r>
            <a:r>
              <a:rPr lang="sl-SI" u="sng" dirty="0" smtClean="0"/>
              <a:t>osnova</a:t>
            </a:r>
            <a:r>
              <a:rPr lang="sl-SI" dirty="0" smtClean="0"/>
              <a:t> </a:t>
            </a:r>
            <a:r>
              <a:rPr lang="sl-SI" dirty="0"/>
              <a:t>za </a:t>
            </a:r>
            <a:r>
              <a:rPr lang="sl-SI" dirty="0" smtClean="0"/>
              <a:t>pripravo:</a:t>
            </a:r>
          </a:p>
          <a:p>
            <a:r>
              <a:rPr lang="sl-SI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načrta strokovne pomoči</a:t>
            </a:r>
          </a:p>
          <a:p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strateških načrtov </a:t>
            </a:r>
            <a:r>
              <a:rPr lang="sl-SI" dirty="0" smtClean="0"/>
              <a:t>razvoja knjižnice </a:t>
            </a:r>
            <a:r>
              <a:rPr lang="sl-SI" sz="2000" dirty="0"/>
              <a:t>(</a:t>
            </a:r>
            <a:r>
              <a:rPr lang="sl-SI" sz="2000" dirty="0" smtClean="0">
                <a:solidFill>
                  <a:srgbClr val="FF0000"/>
                </a:solidFill>
              </a:rPr>
              <a:t>programske </a:t>
            </a:r>
            <a:r>
              <a:rPr lang="sl-SI" sz="2000" dirty="0"/>
              <a:t>usmeritve</a:t>
            </a:r>
            <a:r>
              <a:rPr lang="sl-SI" sz="2000" dirty="0">
                <a:solidFill>
                  <a:srgbClr val="FF0000"/>
                </a:solidFill>
              </a:rPr>
              <a:t> </a:t>
            </a:r>
            <a:r>
              <a:rPr lang="sl-SI" sz="2000" dirty="0"/>
              <a:t>in predviden obseg programa, </a:t>
            </a:r>
            <a:r>
              <a:rPr lang="sl-SI" sz="2000" dirty="0">
                <a:solidFill>
                  <a:srgbClr val="FF0000"/>
                </a:solidFill>
              </a:rPr>
              <a:t>organizacijske usmeritve</a:t>
            </a:r>
            <a:r>
              <a:rPr lang="sl-SI" sz="2000" dirty="0"/>
              <a:t>, opredelitev </a:t>
            </a:r>
            <a:r>
              <a:rPr lang="sl-SI" sz="2000" dirty="0">
                <a:solidFill>
                  <a:srgbClr val="FF0000"/>
                </a:solidFill>
              </a:rPr>
              <a:t>investicij in investicijskega vzdrževanja</a:t>
            </a:r>
            <a:r>
              <a:rPr lang="sl-SI" sz="2000" dirty="0"/>
              <a:t> ter podlage za </a:t>
            </a:r>
            <a:r>
              <a:rPr lang="sl-SI" sz="2000" dirty="0">
                <a:solidFill>
                  <a:srgbClr val="FF0000"/>
                </a:solidFill>
              </a:rPr>
              <a:t>kadrovski </a:t>
            </a:r>
            <a:r>
              <a:rPr lang="sl-SI" sz="2000" dirty="0" smtClean="0">
                <a:solidFill>
                  <a:srgbClr val="FF0000"/>
                </a:solidFill>
              </a:rPr>
              <a:t>načrt)</a:t>
            </a:r>
            <a:endParaRPr lang="sl-SI" sz="2000" dirty="0" smtClean="0"/>
          </a:p>
          <a:p>
            <a:r>
              <a:rPr lang="sl-SI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lokalnih programov za kulturo</a:t>
            </a:r>
          </a:p>
          <a:p>
            <a:r>
              <a:rPr lang="sl-SI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nacionalnega programa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l-SI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kulturo</a:t>
            </a:r>
          </a:p>
          <a:p>
            <a:r>
              <a:rPr lang="sl-SI" dirty="0"/>
              <a:t>dokumenta nabavne politike, </a:t>
            </a:r>
            <a:r>
              <a:rPr lang="sl-SI" dirty="0" smtClean="0"/>
              <a:t>prireditev in ...</a:t>
            </a:r>
            <a:endParaRPr lang="sl-SI" dirty="0"/>
          </a:p>
          <a:p>
            <a:endParaRPr lang="sl-SI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dirty="0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C192E-7ACF-4A69-8AC3-E063C18EFAC5}" type="datetime1">
              <a:rPr lang="sl-SI" smtClean="0"/>
              <a:t>14.1.2015</a:t>
            </a:fld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69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29"/>
            <a:ext cx="8229600" cy="846158"/>
          </a:xfrm>
        </p:spPr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2. STROKOVNA POMOČ KNJIŽNICAM OBMOČJA</a:t>
            </a:r>
            <a:br>
              <a:rPr lang="sl-SI" dirty="0">
                <a:solidFill>
                  <a:srgbClr val="00B050"/>
                </a:solidFill>
              </a:rPr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7</a:t>
            </a:r>
            <a:r>
              <a:rPr lang="sl-SI" dirty="0"/>
              <a:t>. člena </a:t>
            </a:r>
            <a:r>
              <a:rPr lang="sl-SI" dirty="0" smtClean="0"/>
              <a:t>Pravilnika OOK - obsega</a:t>
            </a:r>
            <a:r>
              <a:rPr lang="sl-SI" dirty="0"/>
              <a:t>:</a:t>
            </a:r>
          </a:p>
          <a:p>
            <a:r>
              <a:rPr lang="sl-SI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svetovalno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delo</a:t>
            </a:r>
            <a:r>
              <a:rPr lang="sl-SI" dirty="0"/>
              <a:t>, ki temelji na uveljavljenih in dogovorjenih strokovnih izhodiščih,</a:t>
            </a:r>
          </a:p>
          <a:p>
            <a:r>
              <a:rPr lang="sl-SI" dirty="0" smtClean="0"/>
              <a:t>vsebinsko </a:t>
            </a:r>
            <a:r>
              <a:rPr lang="sl-SI" dirty="0"/>
              <a:t>opredelitev in izbor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</a:t>
            </a:r>
            <a:r>
              <a:rPr lang="sl-SI" dirty="0"/>
              <a:t>, ki se izvajajo na posameznem območju ali v vsej državi,</a:t>
            </a:r>
          </a:p>
          <a:p>
            <a:pPr marL="0" indent="0" algn="ctr">
              <a:buNone/>
            </a:pPr>
            <a:endParaRPr lang="sl-SI" dirty="0" smtClean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B8659D-86BF-4C92-A7DC-A38F7DA87EDC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80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2. STROKOVNA POMOČ KNJIŽNICAM </a:t>
            </a:r>
            <a:r>
              <a:rPr lang="sl-SI" dirty="0" smtClean="0">
                <a:solidFill>
                  <a:srgbClr val="00B050"/>
                </a:solidFill>
              </a:rPr>
              <a:t>OBMOČJA/nad.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6565" y="1980660"/>
            <a:ext cx="8229600" cy="4525963"/>
          </a:xfrm>
        </p:spPr>
        <p:txBody>
          <a:bodyPr/>
          <a:lstStyle/>
          <a:p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analizo</a:t>
            </a:r>
            <a:r>
              <a:rPr lang="sl-SI" sz="3200" dirty="0" smtClean="0"/>
              <a:t> </a:t>
            </a:r>
            <a:r>
              <a:rPr lang="sl-SI" sz="3200" dirty="0"/>
              <a:t>stanja razvitosti in potreb knjižnične dejavnosti v okviru območja,</a:t>
            </a:r>
          </a:p>
          <a:p>
            <a:r>
              <a:rPr lang="sl-SI" sz="3200" dirty="0" smtClean="0"/>
              <a:t>opredelitev </a:t>
            </a:r>
            <a:r>
              <a:rPr lang="sl-SI" sz="3200" dirty="0"/>
              <a:t>razvojnih potreb glede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informacijske tehnologije </a:t>
            </a:r>
            <a:r>
              <a:rPr lang="sl-SI" sz="3200" dirty="0"/>
              <a:t>za posamezno območje,</a:t>
            </a:r>
          </a:p>
          <a:p>
            <a:r>
              <a:rPr lang="sl-SI" sz="3200" dirty="0" smtClean="0"/>
              <a:t>sodelovanje </a:t>
            </a:r>
            <a:r>
              <a:rPr lang="sl-SI" sz="3200" dirty="0"/>
              <a:t>s splošnimi knjižnicami na območju pri razvoju in načrtovanju občinskih in medobčinskih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knjižničnih mrež</a:t>
            </a:r>
            <a:r>
              <a:rPr lang="sl-SI" sz="3200" dirty="0" smtClean="0"/>
              <a:t>,</a:t>
            </a:r>
            <a:endParaRPr lang="sl-SI" sz="3200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C27B08-B740-410E-A794-ACA33451ACD8}" type="datetime1">
              <a:rPr lang="sl-SI" smtClean="0"/>
              <a:t>14.1.2015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4983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2. STROKOVNA POMOČ KNJIŽNICAM </a:t>
            </a:r>
            <a:r>
              <a:rPr lang="sl-SI" dirty="0" smtClean="0">
                <a:solidFill>
                  <a:srgbClr val="00B050"/>
                </a:solidFill>
              </a:rPr>
              <a:t>OBMOČJA/nad.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5536" y="2195512"/>
            <a:ext cx="8229600" cy="4525963"/>
          </a:xfrm>
        </p:spPr>
        <p:txBody>
          <a:bodyPr/>
          <a:lstStyle/>
          <a:p>
            <a:r>
              <a:rPr lang="sl-SI" sz="3200" dirty="0" smtClean="0"/>
              <a:t>izvajanje </a:t>
            </a:r>
            <a:r>
              <a:rPr lang="sl-SI" sz="3200" dirty="0"/>
              <a:t>mentorstva za knjižnične delavce začetnike in študente bibliotekarstva,</a:t>
            </a:r>
          </a:p>
          <a:p>
            <a:r>
              <a:rPr lang="sl-SI" sz="3200" dirty="0" smtClean="0"/>
              <a:t>sodelovanje </a:t>
            </a:r>
            <a:r>
              <a:rPr lang="sl-SI" sz="3200" dirty="0"/>
              <a:t>s šolskimi knjižnicami na območju in skupen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bibliopedagoških dejavnosti </a:t>
            </a:r>
            <a:r>
              <a:rPr lang="sl-SI" sz="3200" dirty="0"/>
              <a:t>za učence in dijake</a:t>
            </a:r>
            <a:r>
              <a:rPr lang="sl-SI" sz="3200" dirty="0" smtClean="0"/>
              <a:t>,</a:t>
            </a:r>
            <a:endParaRPr lang="sl-SI" sz="3200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81FF4-0534-4EAC-8998-B58CE0E15521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189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2. STROKOVNA POMOČ KNJIŽNICAM </a:t>
            </a:r>
            <a:r>
              <a:rPr lang="sl-SI" dirty="0" smtClean="0">
                <a:solidFill>
                  <a:srgbClr val="00B050"/>
                </a:solidFill>
              </a:rPr>
              <a:t>OBMOČJA/nad.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2169972"/>
            <a:ext cx="8229600" cy="4525963"/>
          </a:xfrm>
        </p:spPr>
        <p:txBody>
          <a:bodyPr/>
          <a:lstStyle/>
          <a:p>
            <a:r>
              <a:rPr lang="sl-SI" sz="3200" dirty="0" smtClean="0"/>
              <a:t>opredelitev </a:t>
            </a:r>
            <a:r>
              <a:rPr lang="sl-SI" sz="3200" dirty="0"/>
              <a:t>ciljev, koordinacija ali izvedba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knjižničnih storitev za posebne skupine uporabnikov</a:t>
            </a:r>
            <a:r>
              <a:rPr lang="sl-SI" sz="3200" dirty="0"/>
              <a:t>,</a:t>
            </a:r>
          </a:p>
          <a:p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sodelovanje</a:t>
            </a:r>
            <a:r>
              <a:rPr lang="sl-SI" sz="3200" dirty="0" smtClean="0"/>
              <a:t> </a:t>
            </a:r>
            <a:r>
              <a:rPr lang="sl-SI" sz="3200" dirty="0"/>
              <a:t>z drugimi območnimi </a:t>
            </a:r>
            <a:r>
              <a:rPr lang="sl-SI" sz="3200" dirty="0" smtClean="0"/>
              <a:t>knjižnicami,</a:t>
            </a:r>
            <a:endParaRPr lang="sl-SI" sz="3200" dirty="0"/>
          </a:p>
          <a:p>
            <a:r>
              <a:rPr lang="sl-SI" sz="3200" dirty="0" smtClean="0"/>
              <a:t>opredelitev </a:t>
            </a:r>
            <a:r>
              <a:rPr lang="sl-SI" sz="3200" dirty="0"/>
              <a:t>ciljev, koordinacija ali izvedba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mednarodnega sodelovanja </a:t>
            </a:r>
            <a:r>
              <a:rPr lang="sl-SI" sz="3200" dirty="0"/>
              <a:t>na </a:t>
            </a:r>
            <a:r>
              <a:rPr lang="sl-SI" sz="3200" dirty="0" smtClean="0"/>
              <a:t>območju.</a:t>
            </a:r>
            <a:endParaRPr lang="sl-SI" sz="3200" dirty="0"/>
          </a:p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01985-3356-4493-9FC6-FA8A86B9F97D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5812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l-SI" sz="1200" dirty="0"/>
              <a:t>Bon, M., Gujtman, M. in Oder, I. (2012). Svetovalno delo območnih knjižnic [Elektronski vir]: strokovna izhodišča za usmerjanje svetovalnega dela svetovalnih služb v območnih knjižnicah. Ljubljana: Narodna in univerzitetna knjižnica. Dostopno </a:t>
            </a:r>
            <a:r>
              <a:rPr lang="sl-SI" sz="1200" dirty="0" smtClean="0"/>
              <a:t>na </a:t>
            </a:r>
            <a:r>
              <a:rPr lang="sl-SI" sz="1200" dirty="0"/>
              <a:t>spletnem naslovu </a:t>
            </a:r>
            <a:r>
              <a:rPr lang="sl-SI" sz="1200" dirty="0" smtClean="0"/>
              <a:t>: </a:t>
            </a:r>
            <a:r>
              <a:rPr lang="sl-SI" sz="1200" u="sng" dirty="0">
                <a:hlinkClick r:id="rId2"/>
              </a:rPr>
              <a:t>http://cezar.nuk.uni-lj.si/ook/</a:t>
            </a:r>
            <a:endParaRPr lang="sl-SI" sz="1200" dirty="0"/>
          </a:p>
          <a:p>
            <a:pPr marL="228600" lvl="0" indent="-228600">
              <a:buFont typeface="+mj-lt"/>
              <a:buAutoNum type="arabicPeriod"/>
            </a:pPr>
            <a:r>
              <a:rPr lang="sl-SI" sz="1200" dirty="0" smtClean="0"/>
              <a:t>Koordinacija posebnih nalog OOK. </a:t>
            </a:r>
            <a:r>
              <a:rPr lang="sl-SI" sz="1200" dirty="0"/>
              <a:t>Dostopno na </a:t>
            </a:r>
            <a:r>
              <a:rPr lang="sl-SI" sz="1200" dirty="0">
                <a:hlinkClick r:id="rId3"/>
              </a:rPr>
              <a:t>http://</a:t>
            </a:r>
            <a:r>
              <a:rPr lang="sl-SI" sz="1200" dirty="0" smtClean="0">
                <a:hlinkClick r:id="rId3"/>
              </a:rPr>
              <a:t>cezar.nuk.uni-lj.si/ook/pages/page.php?id=25&amp;psid=8</a:t>
            </a:r>
            <a:endParaRPr lang="sl-SI" sz="1200" dirty="0"/>
          </a:p>
          <a:p>
            <a:pPr marL="228600" lvl="0" indent="-228600">
              <a:buFont typeface="+mj-lt"/>
              <a:buAutoNum type="arabicPeriod"/>
            </a:pPr>
            <a:r>
              <a:rPr lang="sl-SI" sz="1200" dirty="0" smtClean="0"/>
              <a:t>Skupnost občin: aktualne novice.  (2014). </a:t>
            </a:r>
            <a:r>
              <a:rPr lang="pl-PL" sz="1200" dirty="0" smtClean="0"/>
              <a:t>Poročilo </a:t>
            </a:r>
            <a:r>
              <a:rPr lang="pl-PL" sz="1200" dirty="0"/>
              <a:t>posveta "Lokalni programi za </a:t>
            </a:r>
            <a:r>
              <a:rPr lang="pl-PL" sz="1200" dirty="0" smtClean="0"/>
              <a:t>kulturo„ 21. 02. 14. Dostopno na spletnem naslovu: </a:t>
            </a:r>
            <a:r>
              <a:rPr lang="sl-SI" sz="1200" dirty="0" smtClean="0">
                <a:hlinkClick r:id="rId4"/>
              </a:rPr>
              <a:t>http</a:t>
            </a:r>
            <a:r>
              <a:rPr lang="sl-SI" sz="1200" dirty="0">
                <a:hlinkClick r:id="rId4"/>
              </a:rPr>
              <a:t>://www.skupnostobcin.si/sos/aktualne_novice/aktualna_novica/article/porocilo-posveta-lokalni-programi-za-kulturo/2/index.html?tx_ttnews%5BcalendarYear%5D=2014&amp;tx_ttnews%5BcalendarMonth%5D=4&amp;cHash=73f70a31d1e8eaef6f70d31b10bde6c7</a:t>
            </a:r>
            <a:r>
              <a:rPr lang="sl-SI" sz="1200" dirty="0" smtClean="0">
                <a:hlinkClick r:id="rId4"/>
              </a:rPr>
              <a:t>#</a:t>
            </a:r>
            <a:endParaRPr lang="sl-SI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sl-SI" sz="1200" dirty="0" smtClean="0"/>
              <a:t>Pravilnik </a:t>
            </a:r>
            <a:r>
              <a:rPr lang="sl-SI" sz="1200" dirty="0"/>
              <a:t>o osrednjih območnih knjižnicah. (2003). </a:t>
            </a:r>
            <a:r>
              <a:rPr lang="sl-SI" sz="1200" i="1" dirty="0"/>
              <a:t>Uradni list RS,</a:t>
            </a:r>
            <a:r>
              <a:rPr lang="sl-SI" sz="1200" dirty="0"/>
              <a:t> št. 88/2003. Dostopno na spletnem naslovu: </a:t>
            </a:r>
            <a:r>
              <a:rPr lang="pl-PL" sz="1200" u="sng" dirty="0"/>
              <a:t>http://</a:t>
            </a:r>
            <a:r>
              <a:rPr lang="pl-PL" sz="1200" u="sng" dirty="0" smtClean="0"/>
              <a:t>www.uradni-list.si/1/objava.jsp?urlid=200388&amp;stevilka=4079</a:t>
            </a:r>
            <a:endParaRPr lang="sl-SI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sl-SI" sz="1200" dirty="0" smtClean="0"/>
              <a:t>Pravilnik </a:t>
            </a:r>
            <a:r>
              <a:rPr lang="sl-SI" sz="1200" dirty="0"/>
              <a:t>o pogojih za izvajanje knjižnične dejavnosti kot javne službe. (2003). </a:t>
            </a:r>
            <a:r>
              <a:rPr lang="sl-SI" sz="1200" i="1" dirty="0">
                <a:hlinkClick r:id="rId5"/>
              </a:rPr>
              <a:t>Uradni list RS,</a:t>
            </a:r>
            <a:r>
              <a:rPr lang="sl-SI" sz="1200" dirty="0">
                <a:hlinkClick r:id="rId5"/>
              </a:rPr>
              <a:t> št. 73/2003</a:t>
            </a:r>
            <a:r>
              <a:rPr lang="sl-SI" sz="1200" dirty="0"/>
              <a:t>. Dostopno na spletnem naslovu: </a:t>
            </a:r>
            <a:r>
              <a:rPr lang="pl-PL" sz="1200" u="sng" dirty="0"/>
              <a:t>http://</a:t>
            </a:r>
            <a:r>
              <a:rPr lang="pl-PL" sz="1200" u="sng" dirty="0" smtClean="0"/>
              <a:t>www.uradni-list.si/1/objava.jsp?urlid=200373&amp;stevilka=3540</a:t>
            </a:r>
            <a:endParaRPr lang="sl-SI" sz="1200" dirty="0" smtClean="0"/>
          </a:p>
          <a:p>
            <a:pPr marL="228600" lvl="0" indent="-228600">
              <a:buFont typeface="+mj-lt"/>
              <a:buAutoNum type="arabicPeriod"/>
            </a:pPr>
            <a:r>
              <a:rPr lang="sl-SI" sz="1200" dirty="0" smtClean="0"/>
              <a:t>Pravilnik </a:t>
            </a:r>
            <a:r>
              <a:rPr lang="sl-SI" sz="1200" dirty="0"/>
              <a:t>o spremembah in dopolnitvah Pravilnika o pogojih za izvajanje knjižnične dejavnosti kot javne službe. (2008).</a:t>
            </a:r>
            <a:r>
              <a:rPr lang="sl-SI" sz="1200" i="1" dirty="0"/>
              <a:t> Uradni list RS,</a:t>
            </a:r>
            <a:r>
              <a:rPr lang="sl-SI" sz="1200" dirty="0"/>
              <a:t> št.</a:t>
            </a:r>
            <a:r>
              <a:rPr lang="sl-SI" sz="1200" dirty="0">
                <a:hlinkClick r:id="rId6"/>
              </a:rPr>
              <a:t> 70/2008</a:t>
            </a:r>
            <a:r>
              <a:rPr lang="sl-SI" sz="1200" dirty="0"/>
              <a:t>. Dostopno na spletnem naslovu: </a:t>
            </a:r>
            <a:r>
              <a:rPr lang="pl-PL" sz="1200" u="sng" dirty="0">
                <a:hlinkClick r:id="rId7"/>
              </a:rPr>
              <a:t>http://</a:t>
            </a:r>
            <a:r>
              <a:rPr lang="pl-PL" sz="1200" u="sng" dirty="0" smtClean="0">
                <a:hlinkClick r:id="rId7"/>
              </a:rPr>
              <a:t>www.uradni-list.si/1/content?id=87600</a:t>
            </a:r>
            <a:endParaRPr lang="pl-PL" sz="1200" u="sng" dirty="0" smtClean="0"/>
          </a:p>
          <a:p>
            <a:pPr marL="228600" lvl="0" indent="-228600">
              <a:buFont typeface="+mj-lt"/>
              <a:buAutoNum type="arabicPeriod"/>
            </a:pPr>
            <a:r>
              <a:rPr lang="sl-SI" sz="1200" dirty="0">
                <a:hlinkClick r:id="rId8"/>
              </a:rPr>
              <a:t>Pravilnik o spremembah in dopolnitvah Pravilnika o pogojih za izvajanje knjižnične dejavnosti kot javne službe</a:t>
            </a:r>
            <a:r>
              <a:rPr lang="sl-SI" sz="1200" dirty="0"/>
              <a:t>. (2012).</a:t>
            </a:r>
            <a:r>
              <a:rPr lang="sl-SI" sz="1200" i="1" dirty="0"/>
              <a:t> Uradni list RS,</a:t>
            </a:r>
            <a:r>
              <a:rPr lang="sl-SI" sz="1200" dirty="0"/>
              <a:t> št.</a:t>
            </a:r>
            <a:r>
              <a:rPr lang="sl-SI" sz="1200" dirty="0">
                <a:hlinkClick r:id="rId6"/>
              </a:rPr>
              <a:t> 80/2012 </a:t>
            </a:r>
            <a:r>
              <a:rPr lang="sl-SI" sz="1200" dirty="0"/>
              <a:t>. Dostopno na spletnem naslovu: </a:t>
            </a:r>
            <a:r>
              <a:rPr lang="pl-PL" sz="1200" u="sng" dirty="0">
                <a:hlinkClick r:id="rId9"/>
              </a:rPr>
              <a:t>http://www.uradni-list.si/1/content?id=110221#!/</a:t>
            </a:r>
            <a:r>
              <a:rPr lang="pl-PL" sz="1200" u="sng" dirty="0" smtClean="0">
                <a:hlinkClick r:id="rId9"/>
              </a:rPr>
              <a:t>Pravilnik-o-spremembah-in-dopolnitvah-Pravilnika-o-pogojih-za-izvajanje-knjiznicne-dejavnosti-kot-javne-sluzbe</a:t>
            </a:r>
            <a:endParaRPr lang="pl-PL" sz="1200" u="sng" dirty="0" smtClean="0"/>
          </a:p>
          <a:p>
            <a:pPr marL="228600" indent="-228600">
              <a:buFont typeface="+mj-lt"/>
              <a:buAutoNum type="arabicPeriod"/>
            </a:pPr>
            <a:r>
              <a:rPr lang="sl-SI" sz="1200" i="1" dirty="0"/>
              <a:t>Standardi za splošne knjižnice (za obdobje od 1. maja 2005 do 30. aprila 2015)</a:t>
            </a:r>
            <a:r>
              <a:rPr lang="sl-SI" sz="1200" dirty="0"/>
              <a:t>.</a:t>
            </a:r>
            <a:r>
              <a:rPr lang="sl-SI" sz="1200" i="1" dirty="0"/>
              <a:t> (2005).</a:t>
            </a:r>
            <a:r>
              <a:rPr lang="sl-SI" sz="1200" dirty="0"/>
              <a:t> Ljubljana: Nacionalni svet za knjižnično dejavnost RS. Dostopno na spletnem naslovu: </a:t>
            </a:r>
            <a:r>
              <a:rPr lang="sl-SI" sz="1200" u="sng" dirty="0">
                <a:hlinkClick r:id="rId10"/>
              </a:rPr>
              <a:t>http://</a:t>
            </a:r>
            <a:r>
              <a:rPr lang="sl-SI" sz="1200" u="sng" dirty="0" smtClean="0">
                <a:hlinkClick r:id="rId10"/>
              </a:rPr>
              <a:t>www.mk.gov.si/fileadmin/mk.gov.si/pageuploads/Ministrstvo/Drugo/hitri_dostop/standardi_spl_k_sprejeti.pdf</a:t>
            </a:r>
            <a:endParaRPr lang="sl-SI" sz="1200" u="sng" dirty="0" smtClean="0"/>
          </a:p>
          <a:p>
            <a:pPr marL="228600" indent="-228600">
              <a:buFont typeface="+mj-lt"/>
              <a:buAutoNum type="arabicPeriod"/>
            </a:pPr>
            <a:r>
              <a:rPr lang="sl-SI" sz="1200" dirty="0" smtClean="0"/>
              <a:t>Zakon </a:t>
            </a:r>
            <a:r>
              <a:rPr lang="sl-SI" sz="1200" dirty="0"/>
              <a:t>o knjižničarstvu (ZKnj-1).</a:t>
            </a:r>
            <a:r>
              <a:rPr lang="sl-SI" sz="1200" i="1" dirty="0"/>
              <a:t> </a:t>
            </a:r>
            <a:r>
              <a:rPr lang="sl-SI" sz="1200" dirty="0"/>
              <a:t>(2001).</a:t>
            </a:r>
            <a:r>
              <a:rPr lang="sl-SI" sz="1200" i="1" dirty="0"/>
              <a:t> </a:t>
            </a:r>
            <a:r>
              <a:rPr lang="sl-SI" sz="1200" i="1" u="sng" dirty="0">
                <a:hlinkClick r:id="rId11"/>
              </a:rPr>
              <a:t>Uradni list RS,</a:t>
            </a:r>
            <a:r>
              <a:rPr lang="sl-SI" sz="1200" u="sng" dirty="0">
                <a:hlinkClick r:id="rId11"/>
              </a:rPr>
              <a:t> </a:t>
            </a:r>
            <a:r>
              <a:rPr lang="sl-SI" sz="1200" dirty="0">
                <a:hlinkClick r:id="rId11"/>
              </a:rPr>
              <a:t>š</a:t>
            </a:r>
            <a:r>
              <a:rPr lang="sl-SI" sz="1200" u="sng" dirty="0">
                <a:hlinkClick r:id="rId11"/>
              </a:rPr>
              <a:t>t. 87/</a:t>
            </a:r>
            <a:r>
              <a:rPr lang="sl-SI" sz="1200" dirty="0">
                <a:hlinkClick r:id="rId11"/>
              </a:rPr>
              <a:t>2001</a:t>
            </a:r>
            <a:r>
              <a:rPr lang="sl-SI" sz="1200" dirty="0"/>
              <a:t> in št. 96/2002. Dostopno na spletnem naslovu: </a:t>
            </a:r>
            <a:r>
              <a:rPr lang="pl-PL" sz="1200" u="sng" dirty="0">
                <a:hlinkClick r:id="rId12"/>
              </a:rPr>
              <a:t>http://</a:t>
            </a:r>
            <a:r>
              <a:rPr lang="pl-PL" sz="1200" u="sng" dirty="0" smtClean="0">
                <a:hlinkClick r:id="rId12"/>
              </a:rPr>
              <a:t>www.uradni-list.si/1/objava.jsp?urlid=200187&amp;stevilka=4446</a:t>
            </a:r>
            <a:endParaRPr lang="pl-PL" sz="1200" u="sng" dirty="0" smtClean="0"/>
          </a:p>
          <a:p>
            <a:pPr marL="228600" indent="-228600">
              <a:buFont typeface="+mj-lt"/>
              <a:buAutoNum type="arabicPeriod"/>
            </a:pPr>
            <a:r>
              <a:rPr lang="sl-SI" sz="1200" dirty="0"/>
              <a:t>Zakon o spremembah in dopolnitvah Zakona o uresničevanju javnega interesa za kulturo (ZUJIK-E</a:t>
            </a:r>
            <a:r>
              <a:rPr lang="sl-SI" sz="1200" dirty="0" smtClean="0"/>
              <a:t>). (2013). </a:t>
            </a:r>
            <a:r>
              <a:rPr lang="sl-SI" sz="1200" i="1" dirty="0"/>
              <a:t>Uradni list RS,</a:t>
            </a:r>
            <a:r>
              <a:rPr lang="sl-SI" sz="1200" dirty="0"/>
              <a:t> št.</a:t>
            </a:r>
            <a:r>
              <a:rPr lang="sl-SI" sz="1200" dirty="0">
                <a:hlinkClick r:id="rId6"/>
              </a:rPr>
              <a:t> </a:t>
            </a:r>
            <a:r>
              <a:rPr lang="sl-SI" sz="1200" dirty="0" smtClean="0"/>
              <a:t>111/2013. Dostopno </a:t>
            </a:r>
            <a:r>
              <a:rPr lang="sl-SI" sz="1200" dirty="0"/>
              <a:t>na spletnem naslovu: </a:t>
            </a:r>
            <a:r>
              <a:rPr lang="sl-SI" sz="1200" dirty="0">
                <a:hlinkClick r:id="rId13"/>
              </a:rPr>
              <a:t>http://</a:t>
            </a:r>
            <a:r>
              <a:rPr lang="sl-SI" sz="1200" dirty="0" smtClean="0">
                <a:hlinkClick r:id="rId13"/>
              </a:rPr>
              <a:t>www.uradni-list.si/1/content?id=115795</a:t>
            </a:r>
            <a:endParaRPr lang="sl-SI" sz="1200" dirty="0" smtClean="0"/>
          </a:p>
          <a:p>
            <a:pPr marL="228600" indent="-228600">
              <a:buFont typeface="+mj-lt"/>
              <a:buAutoNum type="arabicPeriod"/>
            </a:pPr>
            <a:endParaRPr lang="sl-SI" sz="120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215051-E9AF-4475-AAC1-BEAEA189BBE3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Hvala za pozornost.</a:t>
            </a:r>
            <a:endParaRPr lang="sl-SI" sz="1200" dirty="0" smtClean="0"/>
          </a:p>
          <a:p>
            <a:pPr marL="0" indent="0" algn="ctr">
              <a:buNone/>
            </a:pPr>
            <a:endParaRPr lang="sl-SI" sz="1200" dirty="0"/>
          </a:p>
          <a:p>
            <a:pPr marL="0" indent="0" algn="ctr">
              <a:buNone/>
            </a:pPr>
            <a:r>
              <a:rPr lang="sl-SI" sz="1200" dirty="0" smtClean="0"/>
              <a:t>        </a:t>
            </a:r>
          </a:p>
          <a:p>
            <a:pPr marL="0" indent="0" algn="ctr">
              <a:buNone/>
            </a:pPr>
            <a:endParaRPr lang="sl-SI" sz="1200" dirty="0"/>
          </a:p>
          <a:p>
            <a:pPr marL="0" indent="0" algn="ctr">
              <a:buNone/>
            </a:pPr>
            <a:endParaRPr lang="sl-SI" sz="1200" dirty="0" smtClean="0"/>
          </a:p>
          <a:p>
            <a:pPr marL="0" indent="0" algn="ctr">
              <a:buNone/>
            </a:pPr>
            <a:r>
              <a:rPr lang="sl-SI" sz="1200" dirty="0"/>
              <a:t> </a:t>
            </a:r>
            <a:r>
              <a:rPr lang="sl-SI" sz="1200" dirty="0" smtClean="0"/>
              <a:t>    Center </a:t>
            </a:r>
            <a:r>
              <a:rPr lang="sl-SI" sz="1200" dirty="0"/>
              <a:t>za razvoj knjižnic </a:t>
            </a:r>
            <a:r>
              <a:rPr lang="sl-SI" sz="800" dirty="0" smtClean="0"/>
              <a:t>                                                                 </a:t>
            </a:r>
            <a:endParaRPr lang="sl-S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81" y="3933056"/>
            <a:ext cx="12858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681" y="4704993"/>
            <a:ext cx="12858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27415-19B2-420D-8E7F-D07A1666B04C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3217819" y="63813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67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Strateška </a:t>
            </a:r>
            <a:r>
              <a:rPr lang="sl-SI" dirty="0"/>
              <a:t>vprašanja </a:t>
            </a:r>
            <a:r>
              <a:rPr lang="sl-SI" dirty="0" smtClean="0"/>
              <a:t>- strateško </a:t>
            </a:r>
            <a:r>
              <a:rPr lang="sl-SI" dirty="0"/>
              <a:t>načrtovanje</a:t>
            </a:r>
          </a:p>
          <a:p>
            <a:pPr marL="0" indent="0" algn="ctr">
              <a:buNone/>
            </a:pPr>
            <a:r>
              <a:rPr lang="sl-SI" dirty="0" smtClean="0"/>
              <a:t>Ukrepi</a:t>
            </a:r>
            <a:endParaRPr lang="sl-SI" dirty="0"/>
          </a:p>
          <a:p>
            <a:pPr marL="0" indent="0" algn="ctr">
              <a:buNone/>
            </a:pPr>
            <a:r>
              <a:rPr lang="sl-SI" dirty="0"/>
              <a:t>Katere </a:t>
            </a:r>
            <a:r>
              <a:rPr lang="sl-SI" dirty="0" smtClean="0"/>
              <a:t>so ovire </a:t>
            </a:r>
            <a:r>
              <a:rPr lang="sl-SI" dirty="0"/>
              <a:t>ali </a:t>
            </a:r>
            <a:r>
              <a:rPr lang="sl-SI" dirty="0" smtClean="0"/>
              <a:t>katere ovire </a:t>
            </a:r>
            <a:r>
              <a:rPr lang="sl-SI" dirty="0"/>
              <a:t>ne vidimo ? </a:t>
            </a: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Zbiranje podatkov</a:t>
            </a:r>
          </a:p>
          <a:p>
            <a:pPr marL="0" indent="0" algn="ctr">
              <a:buNone/>
            </a:pPr>
            <a:r>
              <a:rPr lang="sl-SI" dirty="0" smtClean="0"/>
              <a:t>Analiza podatkov</a:t>
            </a:r>
          </a:p>
          <a:p>
            <a:pPr marL="0" indent="0" algn="ctr">
              <a:buNone/>
            </a:pPr>
            <a:r>
              <a:rPr lang="sl-SI" dirty="0" smtClean="0"/>
              <a:t>Načrtovanje programa - načrti </a:t>
            </a:r>
            <a:r>
              <a:rPr lang="sl-SI" dirty="0"/>
              <a:t>, ki prevajajo strategije v </a:t>
            </a:r>
            <a:r>
              <a:rPr lang="sl-SI" dirty="0" smtClean="0"/>
              <a:t>dejanja.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F60A9-4E48-4FE2-9748-93EACACDFE38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06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Zakon o knjižničarstvu, 2001</a:t>
            </a:r>
          </a:p>
          <a:p>
            <a:r>
              <a:rPr lang="sl-SI" dirty="0" smtClean="0"/>
              <a:t>Pravilnik o osrednjih območnih knjižnicah, 2003</a:t>
            </a:r>
          </a:p>
          <a:p>
            <a:r>
              <a:rPr lang="sl-SI" dirty="0"/>
              <a:t>Standardi za splošne knjižnice, 2005 </a:t>
            </a:r>
          </a:p>
          <a:p>
            <a:r>
              <a:rPr lang="sl-SI" dirty="0"/>
              <a:t>Zakon o uresničevanju javnega interesa za kulturo, 2013</a:t>
            </a:r>
          </a:p>
          <a:p>
            <a:r>
              <a:rPr lang="sl-SI" dirty="0" smtClean="0"/>
              <a:t>Svetovalno delo območnih knjižnic, 2012</a:t>
            </a:r>
          </a:p>
          <a:p>
            <a:pPr marL="0" indent="0" algn="ctr">
              <a:buNone/>
            </a:pPr>
            <a:r>
              <a:rPr lang="sl-SI" sz="2800" u="sng" dirty="0" smtClean="0">
                <a:hlinkClick r:id="rId2"/>
              </a:rPr>
              <a:t>http://cezar.nuk.uni-lj.si/ook/</a:t>
            </a:r>
            <a:endParaRPr lang="sl-SI" sz="2800" dirty="0" smtClean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Zakonske in druge podlage</a:t>
            </a:r>
            <a:endParaRPr lang="sl-SI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F69DD-28A2-4DC5-8016-9989C354011D}" type="datetime1">
              <a:rPr lang="sl-SI" smtClean="0"/>
              <a:t>14.1.2015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76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Pomembni še: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525963"/>
          </a:xfrm>
        </p:spPr>
        <p:txBody>
          <a:bodyPr/>
          <a:lstStyle/>
          <a:p>
            <a:r>
              <a:rPr lang="sl-SI" sz="2800" dirty="0"/>
              <a:t>SIST ISO 11620 Informatika in </a:t>
            </a:r>
            <a:r>
              <a:rPr lang="sl-SI" sz="2800" dirty="0" smtClean="0"/>
              <a:t>dokumentacija: Kazalci </a:t>
            </a:r>
            <a:r>
              <a:rPr lang="sl-SI" sz="2800" dirty="0"/>
              <a:t>uspešnosti knjižnic</a:t>
            </a:r>
          </a:p>
          <a:p>
            <a:r>
              <a:rPr lang="sl-SI" sz="2800" dirty="0" smtClean="0"/>
              <a:t>Standard </a:t>
            </a:r>
            <a:r>
              <a:rPr lang="en-US" sz="2800" dirty="0" smtClean="0"/>
              <a:t>ISO </a:t>
            </a:r>
            <a:r>
              <a:rPr lang="en-US" sz="2800" dirty="0"/>
              <a:t>16439: </a:t>
            </a:r>
            <a:r>
              <a:rPr lang="en-US" sz="2800" dirty="0" err="1"/>
              <a:t>Metode</a:t>
            </a:r>
            <a:r>
              <a:rPr lang="en-US" sz="2800" dirty="0"/>
              <a:t> in </a:t>
            </a:r>
            <a:r>
              <a:rPr lang="en-US" sz="2800" dirty="0" err="1"/>
              <a:t>postopki</a:t>
            </a:r>
            <a:r>
              <a:rPr lang="en-US" sz="2800" dirty="0"/>
              <a:t> za </a:t>
            </a:r>
            <a:r>
              <a:rPr lang="en-US" sz="2800" dirty="0" err="1"/>
              <a:t>ugotavljanje</a:t>
            </a:r>
            <a:r>
              <a:rPr lang="en-US" sz="2800" dirty="0"/>
              <a:t> </a:t>
            </a:r>
            <a:r>
              <a:rPr lang="en-US" sz="2800" dirty="0" err="1"/>
              <a:t>vpliva</a:t>
            </a:r>
            <a:r>
              <a:rPr lang="en-US" sz="2800" dirty="0"/>
              <a:t> knjižnic</a:t>
            </a:r>
            <a:endParaRPr lang="sl-SI" sz="2800" dirty="0" smtClean="0"/>
          </a:p>
          <a:p>
            <a:r>
              <a:rPr lang="sl-SI" sz="2800" dirty="0" smtClean="0"/>
              <a:t>Splošna </a:t>
            </a:r>
            <a:r>
              <a:rPr lang="sl-SI" sz="2800" dirty="0"/>
              <a:t>deklaracija človekovih pravic (OZN</a:t>
            </a:r>
            <a:r>
              <a:rPr lang="sl-SI" sz="2800" dirty="0" smtClean="0"/>
              <a:t>)</a:t>
            </a:r>
          </a:p>
          <a:p>
            <a:r>
              <a:rPr lang="sl-SI" sz="2800" dirty="0"/>
              <a:t>Ustava Republike </a:t>
            </a:r>
            <a:r>
              <a:rPr lang="sl-SI" sz="2800" dirty="0" smtClean="0"/>
              <a:t>Slovenije</a:t>
            </a:r>
          </a:p>
          <a:p>
            <a:r>
              <a:rPr lang="sl-SI" sz="2800" dirty="0"/>
              <a:t>Zakon o lokalni samoupravi </a:t>
            </a:r>
            <a:endParaRPr lang="sl-SI" sz="2800" dirty="0" smtClean="0"/>
          </a:p>
          <a:p>
            <a:r>
              <a:rPr lang="pl-PL" sz="2800" dirty="0" smtClean="0"/>
              <a:t>Nacionalni </a:t>
            </a:r>
            <a:r>
              <a:rPr lang="pl-PL" sz="2800" dirty="0"/>
              <a:t>program za kulturo (2014-2017</a:t>
            </a:r>
            <a:r>
              <a:rPr lang="pl-PL" sz="2800" dirty="0" smtClean="0"/>
              <a:t>)</a:t>
            </a:r>
          </a:p>
          <a:p>
            <a:r>
              <a:rPr lang="sl-SI" sz="2800" dirty="0" smtClean="0"/>
              <a:t>Pravilnik </a:t>
            </a:r>
            <a:r>
              <a:rPr lang="sl-SI" sz="2800" dirty="0"/>
              <a:t>o načinu določanja skupnih stroškov osrednjih knjižnic, ki zagotavljajo knjižnično dejavnost  v več </a:t>
            </a:r>
            <a:r>
              <a:rPr lang="sl-SI" sz="2800" dirty="0" smtClean="0"/>
              <a:t>občinah </a:t>
            </a:r>
            <a:r>
              <a:rPr lang="sl-SI" sz="2800" dirty="0"/>
              <a:t>in stroškov krajevnih </a:t>
            </a:r>
            <a:r>
              <a:rPr lang="sl-SI" sz="2800" dirty="0" smtClean="0"/>
              <a:t> knjižnic…</a:t>
            </a:r>
            <a:endParaRPr lang="sl-SI" sz="280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C3DC0-957E-46BE-A2A2-DD5076CC8F3F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29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ZUJIK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Lokalna skupnost sprejme svoj lokalni program za kulturo za obdobje </a:t>
            </a:r>
            <a:r>
              <a:rPr lang="sl-SI" dirty="0">
                <a:solidFill>
                  <a:srgbClr val="FF0000"/>
                </a:solidFill>
              </a:rPr>
              <a:t>štirih let</a:t>
            </a:r>
            <a:r>
              <a:rPr lang="sl-SI" dirty="0"/>
              <a:t>, pri čemer lahko program vsebuje tudi dolgoročne usmeritve, ki presegajo to obdobje. </a:t>
            </a:r>
            <a:endParaRPr lang="sl-SI" dirty="0" smtClean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9ADCF-3C41-4247-B2D7-D2207396B4B5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25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Strateški načrt se sprejme za obdobje </a:t>
            </a:r>
            <a:r>
              <a:rPr lang="sl-SI" dirty="0">
                <a:solidFill>
                  <a:srgbClr val="FF0000"/>
                </a:solidFill>
              </a:rPr>
              <a:t>petih let</a:t>
            </a:r>
            <a:r>
              <a:rPr lang="sl-SI" dirty="0"/>
              <a:t>, pri čemer lahko vsebuje tudi dolgoročne usmeritve, ki presegajo to obdobje. 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5F96E-AE6F-4809-A0E0-FC62621402E5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96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ZUJIK</a:t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Strateški </a:t>
            </a:r>
            <a:r>
              <a:rPr lang="sl-SI" dirty="0"/>
              <a:t>načrt javnega zavoda obsega </a:t>
            </a:r>
            <a:r>
              <a:rPr lang="sl-SI" dirty="0">
                <a:solidFill>
                  <a:srgbClr val="FF0000"/>
                </a:solidFill>
              </a:rPr>
              <a:t>programske </a:t>
            </a:r>
            <a:r>
              <a:rPr lang="sl-SI" dirty="0"/>
              <a:t>usmeritve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/>
              <a:t>in predviden obseg programa, </a:t>
            </a:r>
            <a:r>
              <a:rPr lang="sl-SI" dirty="0">
                <a:solidFill>
                  <a:srgbClr val="FF0000"/>
                </a:solidFill>
              </a:rPr>
              <a:t>organizacijske usmeritve</a:t>
            </a:r>
            <a:r>
              <a:rPr lang="sl-SI" dirty="0"/>
              <a:t>, opredelitev </a:t>
            </a:r>
            <a:r>
              <a:rPr lang="sl-SI" dirty="0">
                <a:solidFill>
                  <a:srgbClr val="FF0000"/>
                </a:solidFill>
              </a:rPr>
              <a:t>investicij in investicijskega vzdrževanja</a:t>
            </a:r>
            <a:r>
              <a:rPr lang="sl-SI" dirty="0"/>
              <a:t> ter podlage za </a:t>
            </a:r>
            <a:r>
              <a:rPr lang="sl-SI" dirty="0">
                <a:solidFill>
                  <a:srgbClr val="FF0000"/>
                </a:solidFill>
              </a:rPr>
              <a:t>kadrovski načrt</a:t>
            </a:r>
            <a:r>
              <a:rPr lang="sl-SI" dirty="0"/>
              <a:t>, ki vključujejo tudi predvidene zunanje sodelavce. 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11CD4-621A-435F-BD62-380AB2A467CB}" type="datetime1">
              <a:rPr lang="sl-SI" smtClean="0"/>
              <a:t>14.1.2015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Bon, M.: Analiza območja OOK 2014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70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2085</Words>
  <Application>Microsoft Office PowerPoint</Application>
  <PresentationFormat>Diaprojekcija na zaslonu (4:3)</PresentationFormat>
  <Paragraphs>284</Paragraphs>
  <Slides>38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Officeova tema</vt:lpstr>
      <vt:lpstr> </vt:lpstr>
      <vt:lpstr>PowerPointova predstavitev</vt:lpstr>
      <vt:lpstr>PowerPointova predstavitev</vt:lpstr>
      <vt:lpstr>PowerPointova predstavitev</vt:lpstr>
      <vt:lpstr>Zakonske in druge podlage</vt:lpstr>
      <vt:lpstr>Pomembni še:</vt:lpstr>
      <vt:lpstr>ZUJIK</vt:lpstr>
      <vt:lpstr>ZUJIK</vt:lpstr>
      <vt:lpstr>ZUJIK </vt:lpstr>
      <vt:lpstr>ZUJIK </vt:lpstr>
      <vt:lpstr>ZUJIK</vt:lpstr>
      <vt:lpstr>ZUJIK</vt:lpstr>
      <vt:lpstr>ZUJIK</vt:lpstr>
      <vt:lpstr>ZUJIK</vt:lpstr>
      <vt:lpstr>ZUJIK</vt:lpstr>
      <vt:lpstr>ZUJIK</vt:lpstr>
      <vt:lpstr>ZUJIK</vt:lpstr>
      <vt:lpstr>ZUJIK</vt:lpstr>
      <vt:lpstr>ZUJIK </vt:lpstr>
      <vt:lpstr>Pravilnik o pogojih za izvajanje knjižnične dejavnosti kot javne službe</vt:lpstr>
      <vt:lpstr>Standardi</vt:lpstr>
      <vt:lpstr>Standardi</vt:lpstr>
      <vt:lpstr>Standardi</vt:lpstr>
      <vt:lpstr>Standardi</vt:lpstr>
      <vt:lpstr>Standardi</vt:lpstr>
      <vt:lpstr>Standardi</vt:lpstr>
      <vt:lpstr>Standardi</vt:lpstr>
      <vt:lpstr>Standardi</vt:lpstr>
      <vt:lpstr>Analiza območja OOK</vt:lpstr>
      <vt:lpstr>Analiza območja OOK</vt:lpstr>
      <vt:lpstr>Prikaz kazalcev splošnih knjižnic po številu potencialnih uporabnikov</vt:lpstr>
      <vt:lpstr>Rezultati analize</vt:lpstr>
      <vt:lpstr>2. STROKOVNA POMOČ KNJIŽNICAM OBMOČJA </vt:lpstr>
      <vt:lpstr>2. STROKOVNA POMOČ KNJIŽNICAM OBMOČJA/nad.</vt:lpstr>
      <vt:lpstr>2. STROKOVNA POMOČ KNJIŽNICAM OBMOČJA/nad.</vt:lpstr>
      <vt:lpstr>2. STROKOVNA POMOČ KNJIŽNICAM OBMOČJA/nad.</vt:lpstr>
      <vt:lpstr>Viri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Milena Bon</dc:creator>
  <cp:lastModifiedBy>Milena Bon</cp:lastModifiedBy>
  <cp:revision>179</cp:revision>
  <cp:lastPrinted>2014-04-08T14:37:19Z</cp:lastPrinted>
  <dcterms:created xsi:type="dcterms:W3CDTF">2009-02-23T13:39:39Z</dcterms:created>
  <dcterms:modified xsi:type="dcterms:W3CDTF">2015-01-14T07:30:32Z</dcterms:modified>
</cp:coreProperties>
</file>