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handoutMasterIdLst>
    <p:handoutMasterId r:id="rId49"/>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Lst>
  <p:sldSz cx="9144000" cy="6858000" type="overhead"/>
  <p:notesSz cx="6797675" cy="992822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550B"/>
    <a:srgbClr val="95CBE3"/>
    <a:srgbClr val="009999"/>
    <a:srgbClr val="006699"/>
    <a:srgbClr val="3294C0"/>
    <a:srgbClr val="6AB6D8"/>
    <a:srgbClr val="CCCCFF"/>
    <a:srgbClr val="5C2A64"/>
    <a:srgbClr val="857D38"/>
    <a:srgbClr val="857E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1440" y="-108"/>
      </p:cViewPr>
      <p:guideLst>
        <p:guide orient="horz" pos="2137"/>
        <p:guide pos="2880"/>
      </p:guideLst>
    </p:cSldViewPr>
  </p:slideViewPr>
  <p:notesTextViewPr>
    <p:cViewPr>
      <p:scale>
        <a:sx n="1" d="1"/>
        <a:sy n="1" d="1"/>
      </p:scale>
      <p:origin x="0" y="0"/>
    </p:cViewPr>
  </p:notesTextViewPr>
  <p:sorterViewPr>
    <p:cViewPr>
      <p:scale>
        <a:sx n="140" d="100"/>
        <a:sy n="140" d="100"/>
      </p:scale>
      <p:origin x="0" y="8148"/>
    </p:cViewPr>
  </p:sorterViewPr>
  <p:notesViewPr>
    <p:cSldViewPr snapToGrid="0" showGuides="1">
      <p:cViewPr varScale="1">
        <p:scale>
          <a:sx n="86" d="100"/>
          <a:sy n="86" d="100"/>
        </p:scale>
        <p:origin x="273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nukovci\nukci\Uporabniki$\gvodeb\Documents\cezar\mre&#382;a\Gravitacijska-obmo&#269;ja-1500m-bibliobusov-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l-SI" dirty="0"/>
              <a:t>Velikost gravitacijskih območij </a:t>
            </a:r>
            <a:r>
              <a:rPr lang="sl-SI" dirty="0" err="1"/>
              <a:t>bibliobusnih</a:t>
            </a:r>
            <a:r>
              <a:rPr lang="sl-SI" dirty="0"/>
              <a:t> postajališč </a:t>
            </a:r>
            <a:r>
              <a:rPr lang="sl-SI" dirty="0" smtClean="0"/>
              <a:t/>
            </a:r>
            <a:br>
              <a:rPr lang="sl-SI" dirty="0" smtClean="0"/>
            </a:br>
            <a:r>
              <a:rPr lang="sl-SI" dirty="0" smtClean="0"/>
              <a:t>(</a:t>
            </a:r>
            <a:r>
              <a:rPr lang="sl-SI" dirty="0"/>
              <a:t>radij 1500 m, stanje 31.12.2011)</a:t>
            </a:r>
          </a:p>
        </c:rich>
      </c:tx>
      <c:layout/>
      <c:overlay val="0"/>
    </c:title>
    <c:autoTitleDeleted val="0"/>
    <c:plotArea>
      <c:layout/>
      <c:lineChart>
        <c:grouping val="standard"/>
        <c:varyColors val="0"/>
        <c:ser>
          <c:idx val="0"/>
          <c:order val="0"/>
          <c:tx>
            <c:strRef>
              <c:f>'podatki (2)'!$D$1</c:f>
              <c:strCache>
                <c:ptCount val="1"/>
                <c:pt idx="0">
                  <c:v>Tržič</c:v>
                </c:pt>
              </c:strCache>
            </c:strRef>
          </c:tx>
          <c:dLbls>
            <c:dLbl>
              <c:idx val="19"/>
              <c:layout/>
              <c:showLegendKey val="0"/>
              <c:showVal val="0"/>
              <c:showCatName val="0"/>
              <c:showSerName val="1"/>
              <c:showPercent val="0"/>
              <c:showBubbleSize val="0"/>
            </c:dLbl>
            <c:showLegendKey val="0"/>
            <c:showVal val="0"/>
            <c:showCatName val="0"/>
            <c:showSerName val="0"/>
            <c:showPercent val="0"/>
            <c:showBubbleSize val="0"/>
          </c:dLbls>
          <c:val>
            <c:numRef>
              <c:f>'podatki (2)'!$D$2:$D$78</c:f>
              <c:numCache>
                <c:formatCode>General</c:formatCode>
                <c:ptCount val="77"/>
                <c:pt idx="0">
                  <c:v>219</c:v>
                </c:pt>
                <c:pt idx="1">
                  <c:v>278</c:v>
                </c:pt>
                <c:pt idx="2">
                  <c:v>507</c:v>
                </c:pt>
                <c:pt idx="3">
                  <c:v>682</c:v>
                </c:pt>
                <c:pt idx="4">
                  <c:v>802</c:v>
                </c:pt>
                <c:pt idx="5">
                  <c:v>1028</c:v>
                </c:pt>
                <c:pt idx="6">
                  <c:v>1148</c:v>
                </c:pt>
                <c:pt idx="7">
                  <c:v>1471</c:v>
                </c:pt>
                <c:pt idx="8">
                  <c:v>2430</c:v>
                </c:pt>
                <c:pt idx="9">
                  <c:v>2934</c:v>
                </c:pt>
                <c:pt idx="10">
                  <c:v>3484</c:v>
                </c:pt>
                <c:pt idx="11">
                  <c:v>3501</c:v>
                </c:pt>
                <c:pt idx="12">
                  <c:v>4127</c:v>
                </c:pt>
                <c:pt idx="13">
                  <c:v>4962</c:v>
                </c:pt>
                <c:pt idx="14">
                  <c:v>5599</c:v>
                </c:pt>
                <c:pt idx="15">
                  <c:v>6435</c:v>
                </c:pt>
                <c:pt idx="16">
                  <c:v>7319</c:v>
                </c:pt>
                <c:pt idx="17">
                  <c:v>7376</c:v>
                </c:pt>
                <c:pt idx="18">
                  <c:v>9631</c:v>
                </c:pt>
                <c:pt idx="19">
                  <c:v>9846</c:v>
                </c:pt>
                <c:pt idx="20">
                  <c:v>10824</c:v>
                </c:pt>
                <c:pt idx="21">
                  <c:v>10854</c:v>
                </c:pt>
                <c:pt idx="22">
                  <c:v>11489</c:v>
                </c:pt>
              </c:numCache>
            </c:numRef>
          </c:val>
          <c:smooth val="0"/>
        </c:ser>
        <c:ser>
          <c:idx val="1"/>
          <c:order val="1"/>
          <c:tx>
            <c:strRef>
              <c:f>'podatki (2)'!$E$1</c:f>
              <c:strCache>
                <c:ptCount val="1"/>
                <c:pt idx="0">
                  <c:v>Ljubljana</c:v>
                </c:pt>
              </c:strCache>
            </c:strRef>
          </c:tx>
          <c:dLbls>
            <c:dLbl>
              <c:idx val="41"/>
              <c:layout/>
              <c:showLegendKey val="0"/>
              <c:showVal val="0"/>
              <c:showCatName val="0"/>
              <c:showSerName val="1"/>
              <c:showPercent val="0"/>
              <c:showBubbleSize val="0"/>
            </c:dLbl>
            <c:showLegendKey val="0"/>
            <c:showVal val="0"/>
            <c:showCatName val="0"/>
            <c:showSerName val="0"/>
            <c:showPercent val="0"/>
            <c:showBubbleSize val="0"/>
          </c:dLbls>
          <c:val>
            <c:numRef>
              <c:f>'podatki (2)'!$E$2:$E$78</c:f>
              <c:numCache>
                <c:formatCode>General</c:formatCode>
                <c:ptCount val="77"/>
                <c:pt idx="0">
                  <c:v>156</c:v>
                </c:pt>
                <c:pt idx="1">
                  <c:v>230</c:v>
                </c:pt>
                <c:pt idx="2">
                  <c:v>381</c:v>
                </c:pt>
                <c:pt idx="3">
                  <c:v>397</c:v>
                </c:pt>
                <c:pt idx="4">
                  <c:v>419</c:v>
                </c:pt>
                <c:pt idx="5">
                  <c:v>428</c:v>
                </c:pt>
                <c:pt idx="6">
                  <c:v>453</c:v>
                </c:pt>
                <c:pt idx="7">
                  <c:v>467</c:v>
                </c:pt>
                <c:pt idx="8">
                  <c:v>476</c:v>
                </c:pt>
                <c:pt idx="9">
                  <c:v>495</c:v>
                </c:pt>
                <c:pt idx="10">
                  <c:v>517</c:v>
                </c:pt>
                <c:pt idx="11">
                  <c:v>521</c:v>
                </c:pt>
                <c:pt idx="12">
                  <c:v>535</c:v>
                </c:pt>
                <c:pt idx="13">
                  <c:v>562</c:v>
                </c:pt>
                <c:pt idx="14">
                  <c:v>647</c:v>
                </c:pt>
                <c:pt idx="15">
                  <c:v>747</c:v>
                </c:pt>
                <c:pt idx="16">
                  <c:v>780</c:v>
                </c:pt>
                <c:pt idx="17">
                  <c:v>791</c:v>
                </c:pt>
                <c:pt idx="18">
                  <c:v>797</c:v>
                </c:pt>
                <c:pt idx="19">
                  <c:v>856</c:v>
                </c:pt>
                <c:pt idx="20">
                  <c:v>902</c:v>
                </c:pt>
                <c:pt idx="21">
                  <c:v>1028</c:v>
                </c:pt>
                <c:pt idx="22">
                  <c:v>1035</c:v>
                </c:pt>
                <c:pt idx="23">
                  <c:v>1046</c:v>
                </c:pt>
                <c:pt idx="24">
                  <c:v>1081</c:v>
                </c:pt>
                <c:pt idx="25">
                  <c:v>1167</c:v>
                </c:pt>
                <c:pt idx="26">
                  <c:v>1202</c:v>
                </c:pt>
                <c:pt idx="27">
                  <c:v>1438</c:v>
                </c:pt>
                <c:pt idx="28">
                  <c:v>1454</c:v>
                </c:pt>
                <c:pt idx="29">
                  <c:v>1525</c:v>
                </c:pt>
                <c:pt idx="30">
                  <c:v>1546</c:v>
                </c:pt>
                <c:pt idx="31">
                  <c:v>1796</c:v>
                </c:pt>
                <c:pt idx="32">
                  <c:v>1965</c:v>
                </c:pt>
                <c:pt idx="33">
                  <c:v>2355</c:v>
                </c:pt>
                <c:pt idx="34">
                  <c:v>2594</c:v>
                </c:pt>
                <c:pt idx="35">
                  <c:v>2798</c:v>
                </c:pt>
                <c:pt idx="36">
                  <c:v>2885</c:v>
                </c:pt>
                <c:pt idx="37">
                  <c:v>2905</c:v>
                </c:pt>
                <c:pt idx="38">
                  <c:v>3126</c:v>
                </c:pt>
                <c:pt idx="39">
                  <c:v>3182</c:v>
                </c:pt>
                <c:pt idx="40">
                  <c:v>5104</c:v>
                </c:pt>
                <c:pt idx="41">
                  <c:v>6136</c:v>
                </c:pt>
                <c:pt idx="42">
                  <c:v>11293</c:v>
                </c:pt>
                <c:pt idx="43">
                  <c:v>20836</c:v>
                </c:pt>
                <c:pt idx="44">
                  <c:v>36048</c:v>
                </c:pt>
                <c:pt idx="45">
                  <c:v>43143</c:v>
                </c:pt>
              </c:numCache>
            </c:numRef>
          </c:val>
          <c:smooth val="0"/>
        </c:ser>
        <c:ser>
          <c:idx val="2"/>
          <c:order val="2"/>
          <c:tx>
            <c:strRef>
              <c:f>'podatki (2)'!$F$1</c:f>
              <c:strCache>
                <c:ptCount val="1"/>
                <c:pt idx="0">
                  <c:v>Maribor</c:v>
                </c:pt>
              </c:strCache>
            </c:strRef>
          </c:tx>
          <c:dLbls>
            <c:dLbl>
              <c:idx val="42"/>
              <c:layout/>
              <c:showLegendKey val="0"/>
              <c:showVal val="0"/>
              <c:showCatName val="0"/>
              <c:showSerName val="1"/>
              <c:showPercent val="0"/>
              <c:showBubbleSize val="0"/>
            </c:dLbl>
            <c:showLegendKey val="0"/>
            <c:showVal val="0"/>
            <c:showCatName val="0"/>
            <c:showSerName val="0"/>
            <c:showPercent val="0"/>
            <c:showBubbleSize val="0"/>
          </c:dLbls>
          <c:val>
            <c:numRef>
              <c:f>'podatki (2)'!$F$2:$F$78</c:f>
              <c:numCache>
                <c:formatCode>General</c:formatCode>
                <c:ptCount val="77"/>
                <c:pt idx="0">
                  <c:v>201</c:v>
                </c:pt>
                <c:pt idx="1">
                  <c:v>255</c:v>
                </c:pt>
                <c:pt idx="2">
                  <c:v>493</c:v>
                </c:pt>
                <c:pt idx="3">
                  <c:v>495</c:v>
                </c:pt>
                <c:pt idx="4">
                  <c:v>589</c:v>
                </c:pt>
                <c:pt idx="5">
                  <c:v>634</c:v>
                </c:pt>
                <c:pt idx="6">
                  <c:v>668</c:v>
                </c:pt>
                <c:pt idx="7">
                  <c:v>671</c:v>
                </c:pt>
                <c:pt idx="8">
                  <c:v>796</c:v>
                </c:pt>
                <c:pt idx="9">
                  <c:v>818</c:v>
                </c:pt>
                <c:pt idx="10">
                  <c:v>819</c:v>
                </c:pt>
                <c:pt idx="11">
                  <c:v>849</c:v>
                </c:pt>
                <c:pt idx="12">
                  <c:v>855</c:v>
                </c:pt>
                <c:pt idx="13">
                  <c:v>874</c:v>
                </c:pt>
                <c:pt idx="14">
                  <c:v>894</c:v>
                </c:pt>
                <c:pt idx="15">
                  <c:v>922</c:v>
                </c:pt>
                <c:pt idx="16">
                  <c:v>924</c:v>
                </c:pt>
                <c:pt idx="17">
                  <c:v>948</c:v>
                </c:pt>
                <c:pt idx="18">
                  <c:v>974</c:v>
                </c:pt>
                <c:pt idx="19">
                  <c:v>985</c:v>
                </c:pt>
                <c:pt idx="20">
                  <c:v>986</c:v>
                </c:pt>
                <c:pt idx="21">
                  <c:v>1018</c:v>
                </c:pt>
                <c:pt idx="22">
                  <c:v>1059</c:v>
                </c:pt>
                <c:pt idx="23">
                  <c:v>1116</c:v>
                </c:pt>
                <c:pt idx="24">
                  <c:v>1153</c:v>
                </c:pt>
                <c:pt idx="25">
                  <c:v>1190</c:v>
                </c:pt>
                <c:pt idx="26">
                  <c:v>1256</c:v>
                </c:pt>
                <c:pt idx="27">
                  <c:v>1473</c:v>
                </c:pt>
                <c:pt idx="28">
                  <c:v>1524</c:v>
                </c:pt>
                <c:pt idx="29">
                  <c:v>1614</c:v>
                </c:pt>
                <c:pt idx="30">
                  <c:v>1645</c:v>
                </c:pt>
                <c:pt idx="31">
                  <c:v>2035</c:v>
                </c:pt>
                <c:pt idx="32">
                  <c:v>2118</c:v>
                </c:pt>
                <c:pt idx="33">
                  <c:v>2149</c:v>
                </c:pt>
                <c:pt idx="34">
                  <c:v>2182</c:v>
                </c:pt>
                <c:pt idx="35">
                  <c:v>2334</c:v>
                </c:pt>
                <c:pt idx="36">
                  <c:v>2366</c:v>
                </c:pt>
                <c:pt idx="37">
                  <c:v>2612</c:v>
                </c:pt>
                <c:pt idx="38">
                  <c:v>2626</c:v>
                </c:pt>
                <c:pt idx="39">
                  <c:v>2700</c:v>
                </c:pt>
                <c:pt idx="40">
                  <c:v>3462</c:v>
                </c:pt>
                <c:pt idx="41">
                  <c:v>3843</c:v>
                </c:pt>
                <c:pt idx="42">
                  <c:v>4570</c:v>
                </c:pt>
                <c:pt idx="43">
                  <c:v>5874</c:v>
                </c:pt>
                <c:pt idx="44">
                  <c:v>6601</c:v>
                </c:pt>
                <c:pt idx="45">
                  <c:v>10329</c:v>
                </c:pt>
                <c:pt idx="46">
                  <c:v>37632</c:v>
                </c:pt>
                <c:pt idx="47">
                  <c:v>41449</c:v>
                </c:pt>
              </c:numCache>
            </c:numRef>
          </c:val>
          <c:smooth val="0"/>
        </c:ser>
        <c:ser>
          <c:idx val="3"/>
          <c:order val="3"/>
          <c:tx>
            <c:strRef>
              <c:f>'podatki (2)'!$G$1</c:f>
              <c:strCache>
                <c:ptCount val="1"/>
                <c:pt idx="0">
                  <c:v>Novo mesto</c:v>
                </c:pt>
              </c:strCache>
            </c:strRef>
          </c:tx>
          <c:dLbls>
            <c:dLbl>
              <c:idx val="49"/>
              <c:layout/>
              <c:showLegendKey val="0"/>
              <c:showVal val="0"/>
              <c:showCatName val="0"/>
              <c:showSerName val="1"/>
              <c:showPercent val="0"/>
              <c:showBubbleSize val="0"/>
            </c:dLbl>
            <c:showLegendKey val="0"/>
            <c:showVal val="0"/>
            <c:showCatName val="0"/>
            <c:showSerName val="0"/>
            <c:showPercent val="0"/>
            <c:showBubbleSize val="0"/>
          </c:dLbls>
          <c:val>
            <c:numRef>
              <c:f>'podatki (2)'!$G$2:$G$78</c:f>
              <c:numCache>
                <c:formatCode>General</c:formatCode>
                <c:ptCount val="77"/>
                <c:pt idx="0">
                  <c:v>108</c:v>
                </c:pt>
                <c:pt idx="1">
                  <c:v>121</c:v>
                </c:pt>
                <c:pt idx="2">
                  <c:v>156</c:v>
                </c:pt>
                <c:pt idx="3">
                  <c:v>205</c:v>
                </c:pt>
                <c:pt idx="4">
                  <c:v>205</c:v>
                </c:pt>
                <c:pt idx="5">
                  <c:v>297</c:v>
                </c:pt>
                <c:pt idx="6">
                  <c:v>301</c:v>
                </c:pt>
                <c:pt idx="7">
                  <c:v>312</c:v>
                </c:pt>
                <c:pt idx="8">
                  <c:v>322</c:v>
                </c:pt>
                <c:pt idx="9">
                  <c:v>345</c:v>
                </c:pt>
                <c:pt idx="10">
                  <c:v>357</c:v>
                </c:pt>
                <c:pt idx="11">
                  <c:v>407</c:v>
                </c:pt>
                <c:pt idx="12">
                  <c:v>440</c:v>
                </c:pt>
                <c:pt idx="13">
                  <c:v>495</c:v>
                </c:pt>
                <c:pt idx="14">
                  <c:v>497</c:v>
                </c:pt>
                <c:pt idx="15">
                  <c:v>510</c:v>
                </c:pt>
                <c:pt idx="16">
                  <c:v>533</c:v>
                </c:pt>
                <c:pt idx="17">
                  <c:v>560</c:v>
                </c:pt>
                <c:pt idx="18">
                  <c:v>595</c:v>
                </c:pt>
                <c:pt idx="19">
                  <c:v>612</c:v>
                </c:pt>
                <c:pt idx="20">
                  <c:v>647</c:v>
                </c:pt>
                <c:pt idx="21">
                  <c:v>647</c:v>
                </c:pt>
                <c:pt idx="22">
                  <c:v>655</c:v>
                </c:pt>
                <c:pt idx="23">
                  <c:v>677</c:v>
                </c:pt>
                <c:pt idx="24">
                  <c:v>728</c:v>
                </c:pt>
                <c:pt idx="25">
                  <c:v>770</c:v>
                </c:pt>
                <c:pt idx="26">
                  <c:v>804</c:v>
                </c:pt>
                <c:pt idx="27">
                  <c:v>821</c:v>
                </c:pt>
                <c:pt idx="28">
                  <c:v>840</c:v>
                </c:pt>
                <c:pt idx="29">
                  <c:v>849</c:v>
                </c:pt>
                <c:pt idx="30">
                  <c:v>854</c:v>
                </c:pt>
                <c:pt idx="31">
                  <c:v>937</c:v>
                </c:pt>
                <c:pt idx="32">
                  <c:v>982</c:v>
                </c:pt>
                <c:pt idx="33">
                  <c:v>1016</c:v>
                </c:pt>
                <c:pt idx="34">
                  <c:v>1033</c:v>
                </c:pt>
                <c:pt idx="35">
                  <c:v>1037</c:v>
                </c:pt>
                <c:pt idx="36">
                  <c:v>1037</c:v>
                </c:pt>
                <c:pt idx="37">
                  <c:v>1112</c:v>
                </c:pt>
                <c:pt idx="38">
                  <c:v>1160</c:v>
                </c:pt>
                <c:pt idx="39">
                  <c:v>1167</c:v>
                </c:pt>
                <c:pt idx="40">
                  <c:v>1203</c:v>
                </c:pt>
                <c:pt idx="41">
                  <c:v>1230</c:v>
                </c:pt>
                <c:pt idx="42">
                  <c:v>1251</c:v>
                </c:pt>
                <c:pt idx="43">
                  <c:v>1262</c:v>
                </c:pt>
                <c:pt idx="44">
                  <c:v>1307</c:v>
                </c:pt>
                <c:pt idx="45">
                  <c:v>1339</c:v>
                </c:pt>
                <c:pt idx="46">
                  <c:v>2371</c:v>
                </c:pt>
                <c:pt idx="47">
                  <c:v>2677</c:v>
                </c:pt>
                <c:pt idx="48">
                  <c:v>4094</c:v>
                </c:pt>
                <c:pt idx="49">
                  <c:v>5159</c:v>
                </c:pt>
                <c:pt idx="50">
                  <c:v>9918</c:v>
                </c:pt>
                <c:pt idx="51">
                  <c:v>10560</c:v>
                </c:pt>
                <c:pt idx="52">
                  <c:v>13935</c:v>
                </c:pt>
                <c:pt idx="53">
                  <c:v>14638</c:v>
                </c:pt>
                <c:pt idx="54">
                  <c:v>16403</c:v>
                </c:pt>
                <c:pt idx="55">
                  <c:v>21459</c:v>
                </c:pt>
              </c:numCache>
            </c:numRef>
          </c:val>
          <c:smooth val="0"/>
        </c:ser>
        <c:ser>
          <c:idx val="4"/>
          <c:order val="4"/>
          <c:tx>
            <c:strRef>
              <c:f>'podatki (2)'!$H$1</c:f>
              <c:strCache>
                <c:ptCount val="1"/>
                <c:pt idx="0">
                  <c:v>Nova Gorica</c:v>
                </c:pt>
              </c:strCache>
            </c:strRef>
          </c:tx>
          <c:dLbls>
            <c:dLbl>
              <c:idx val="73"/>
              <c:layout/>
              <c:showLegendKey val="0"/>
              <c:showVal val="0"/>
              <c:showCatName val="0"/>
              <c:showSerName val="1"/>
              <c:showPercent val="0"/>
              <c:showBubbleSize val="0"/>
            </c:dLbl>
            <c:showLegendKey val="0"/>
            <c:showVal val="0"/>
            <c:showCatName val="0"/>
            <c:showSerName val="0"/>
            <c:showPercent val="0"/>
            <c:showBubbleSize val="0"/>
          </c:dLbls>
          <c:val>
            <c:numRef>
              <c:f>'podatki (2)'!$H$2:$H$78</c:f>
              <c:numCache>
                <c:formatCode>General</c:formatCode>
                <c:ptCount val="77"/>
                <c:pt idx="0">
                  <c:v>75</c:v>
                </c:pt>
                <c:pt idx="1">
                  <c:v>102</c:v>
                </c:pt>
                <c:pt idx="2">
                  <c:v>131</c:v>
                </c:pt>
                <c:pt idx="3">
                  <c:v>135</c:v>
                </c:pt>
                <c:pt idx="4">
                  <c:v>186</c:v>
                </c:pt>
                <c:pt idx="5">
                  <c:v>197</c:v>
                </c:pt>
                <c:pt idx="6">
                  <c:v>203</c:v>
                </c:pt>
                <c:pt idx="7">
                  <c:v>224</c:v>
                </c:pt>
                <c:pt idx="8">
                  <c:v>224</c:v>
                </c:pt>
                <c:pt idx="9">
                  <c:v>226</c:v>
                </c:pt>
                <c:pt idx="10">
                  <c:v>232</c:v>
                </c:pt>
                <c:pt idx="11">
                  <c:v>232</c:v>
                </c:pt>
                <c:pt idx="12">
                  <c:v>256</c:v>
                </c:pt>
                <c:pt idx="13">
                  <c:v>259</c:v>
                </c:pt>
                <c:pt idx="14">
                  <c:v>294</c:v>
                </c:pt>
                <c:pt idx="15">
                  <c:v>317</c:v>
                </c:pt>
                <c:pt idx="16">
                  <c:v>348</c:v>
                </c:pt>
                <c:pt idx="17">
                  <c:v>358</c:v>
                </c:pt>
                <c:pt idx="18">
                  <c:v>363</c:v>
                </c:pt>
                <c:pt idx="19">
                  <c:v>385</c:v>
                </c:pt>
                <c:pt idx="20">
                  <c:v>410</c:v>
                </c:pt>
                <c:pt idx="21">
                  <c:v>412</c:v>
                </c:pt>
                <c:pt idx="22">
                  <c:v>438</c:v>
                </c:pt>
                <c:pt idx="23">
                  <c:v>453</c:v>
                </c:pt>
                <c:pt idx="24">
                  <c:v>603</c:v>
                </c:pt>
                <c:pt idx="25">
                  <c:v>640</c:v>
                </c:pt>
                <c:pt idx="26">
                  <c:v>674</c:v>
                </c:pt>
                <c:pt idx="27">
                  <c:v>677</c:v>
                </c:pt>
                <c:pt idx="28">
                  <c:v>678</c:v>
                </c:pt>
                <c:pt idx="29">
                  <c:v>712</c:v>
                </c:pt>
                <c:pt idx="30">
                  <c:v>950</c:v>
                </c:pt>
                <c:pt idx="31">
                  <c:v>1008</c:v>
                </c:pt>
                <c:pt idx="32">
                  <c:v>1037</c:v>
                </c:pt>
                <c:pt idx="33">
                  <c:v>1040</c:v>
                </c:pt>
                <c:pt idx="34">
                  <c:v>1149</c:v>
                </c:pt>
                <c:pt idx="35">
                  <c:v>1174</c:v>
                </c:pt>
                <c:pt idx="36">
                  <c:v>1253</c:v>
                </c:pt>
                <c:pt idx="37">
                  <c:v>1304</c:v>
                </c:pt>
                <c:pt idx="38">
                  <c:v>1373</c:v>
                </c:pt>
                <c:pt idx="39">
                  <c:v>1384</c:v>
                </c:pt>
                <c:pt idx="40">
                  <c:v>1391</c:v>
                </c:pt>
                <c:pt idx="41">
                  <c:v>1428</c:v>
                </c:pt>
                <c:pt idx="42">
                  <c:v>1478</c:v>
                </c:pt>
                <c:pt idx="43">
                  <c:v>1487</c:v>
                </c:pt>
                <c:pt idx="44">
                  <c:v>1530</c:v>
                </c:pt>
                <c:pt idx="45">
                  <c:v>1578</c:v>
                </c:pt>
                <c:pt idx="46">
                  <c:v>1601</c:v>
                </c:pt>
                <c:pt idx="47">
                  <c:v>1613</c:v>
                </c:pt>
                <c:pt idx="48">
                  <c:v>1680</c:v>
                </c:pt>
                <c:pt idx="49">
                  <c:v>1739</c:v>
                </c:pt>
                <c:pt idx="50">
                  <c:v>1754</c:v>
                </c:pt>
                <c:pt idx="51">
                  <c:v>1756</c:v>
                </c:pt>
                <c:pt idx="52">
                  <c:v>1761</c:v>
                </c:pt>
                <c:pt idx="53">
                  <c:v>1787</c:v>
                </c:pt>
                <c:pt idx="54">
                  <c:v>1988</c:v>
                </c:pt>
                <c:pt idx="55">
                  <c:v>1994</c:v>
                </c:pt>
                <c:pt idx="56">
                  <c:v>2092</c:v>
                </c:pt>
                <c:pt idx="57">
                  <c:v>2192</c:v>
                </c:pt>
                <c:pt idx="58">
                  <c:v>2227</c:v>
                </c:pt>
                <c:pt idx="59">
                  <c:v>2245</c:v>
                </c:pt>
                <c:pt idx="60">
                  <c:v>2264</c:v>
                </c:pt>
                <c:pt idx="61">
                  <c:v>2378</c:v>
                </c:pt>
                <c:pt idx="62">
                  <c:v>2444</c:v>
                </c:pt>
                <c:pt idx="63">
                  <c:v>2473</c:v>
                </c:pt>
                <c:pt idx="64">
                  <c:v>2519</c:v>
                </c:pt>
                <c:pt idx="65">
                  <c:v>2558</c:v>
                </c:pt>
                <c:pt idx="66">
                  <c:v>3653</c:v>
                </c:pt>
                <c:pt idx="67">
                  <c:v>3847</c:v>
                </c:pt>
                <c:pt idx="68">
                  <c:v>4101</c:v>
                </c:pt>
                <c:pt idx="69">
                  <c:v>4689</c:v>
                </c:pt>
                <c:pt idx="70">
                  <c:v>6344</c:v>
                </c:pt>
                <c:pt idx="71">
                  <c:v>6456</c:v>
                </c:pt>
                <c:pt idx="72">
                  <c:v>6771</c:v>
                </c:pt>
                <c:pt idx="73">
                  <c:v>6878</c:v>
                </c:pt>
                <c:pt idx="74">
                  <c:v>12876</c:v>
                </c:pt>
                <c:pt idx="75">
                  <c:v>13951</c:v>
                </c:pt>
                <c:pt idx="76">
                  <c:v>19249</c:v>
                </c:pt>
              </c:numCache>
            </c:numRef>
          </c:val>
          <c:smooth val="0"/>
        </c:ser>
        <c:ser>
          <c:idx val="5"/>
          <c:order val="5"/>
          <c:tx>
            <c:strRef>
              <c:f>'podatki (2)'!$I$1</c:f>
              <c:strCache>
                <c:ptCount val="1"/>
                <c:pt idx="0">
                  <c:v>Ajdovščina</c:v>
                </c:pt>
              </c:strCache>
            </c:strRef>
          </c:tx>
          <c:dLbls>
            <c:dLbl>
              <c:idx val="50"/>
              <c:layout/>
              <c:showLegendKey val="0"/>
              <c:showVal val="0"/>
              <c:showCatName val="0"/>
              <c:showSerName val="1"/>
              <c:showPercent val="0"/>
              <c:showBubbleSize val="0"/>
            </c:dLbl>
            <c:showLegendKey val="0"/>
            <c:showVal val="0"/>
            <c:showCatName val="0"/>
            <c:showSerName val="0"/>
            <c:showPercent val="0"/>
            <c:showBubbleSize val="0"/>
          </c:dLbls>
          <c:val>
            <c:numRef>
              <c:f>'podatki (2)'!$I$2:$I$78</c:f>
              <c:numCache>
                <c:formatCode>General</c:formatCode>
                <c:ptCount val="77"/>
                <c:pt idx="0">
                  <c:v>109</c:v>
                </c:pt>
                <c:pt idx="1">
                  <c:v>212</c:v>
                </c:pt>
                <c:pt idx="2">
                  <c:v>238</c:v>
                </c:pt>
                <c:pt idx="3">
                  <c:v>259</c:v>
                </c:pt>
                <c:pt idx="4">
                  <c:v>344</c:v>
                </c:pt>
                <c:pt idx="5">
                  <c:v>371</c:v>
                </c:pt>
                <c:pt idx="6">
                  <c:v>393</c:v>
                </c:pt>
                <c:pt idx="7">
                  <c:v>414</c:v>
                </c:pt>
                <c:pt idx="8">
                  <c:v>419</c:v>
                </c:pt>
                <c:pt idx="9">
                  <c:v>428</c:v>
                </c:pt>
                <c:pt idx="10">
                  <c:v>501</c:v>
                </c:pt>
                <c:pt idx="11">
                  <c:v>568</c:v>
                </c:pt>
                <c:pt idx="12">
                  <c:v>656</c:v>
                </c:pt>
                <c:pt idx="13">
                  <c:v>725</c:v>
                </c:pt>
                <c:pt idx="14">
                  <c:v>752</c:v>
                </c:pt>
                <c:pt idx="15">
                  <c:v>788</c:v>
                </c:pt>
                <c:pt idx="16">
                  <c:v>798</c:v>
                </c:pt>
                <c:pt idx="17">
                  <c:v>906</c:v>
                </c:pt>
                <c:pt idx="18">
                  <c:v>1004</c:v>
                </c:pt>
                <c:pt idx="19">
                  <c:v>1009</c:v>
                </c:pt>
                <c:pt idx="20">
                  <c:v>1117</c:v>
                </c:pt>
                <c:pt idx="21">
                  <c:v>1151</c:v>
                </c:pt>
                <c:pt idx="22">
                  <c:v>1211</c:v>
                </c:pt>
                <c:pt idx="23">
                  <c:v>1320</c:v>
                </c:pt>
                <c:pt idx="24">
                  <c:v>1527</c:v>
                </c:pt>
                <c:pt idx="25">
                  <c:v>1535</c:v>
                </c:pt>
                <c:pt idx="26">
                  <c:v>1564</c:v>
                </c:pt>
                <c:pt idx="27">
                  <c:v>1659</c:v>
                </c:pt>
                <c:pt idx="28">
                  <c:v>1768</c:v>
                </c:pt>
                <c:pt idx="29">
                  <c:v>1775</c:v>
                </c:pt>
                <c:pt idx="30">
                  <c:v>1787</c:v>
                </c:pt>
                <c:pt idx="31">
                  <c:v>1961</c:v>
                </c:pt>
                <c:pt idx="32">
                  <c:v>2075</c:v>
                </c:pt>
                <c:pt idx="33">
                  <c:v>2079</c:v>
                </c:pt>
                <c:pt idx="34">
                  <c:v>2130</c:v>
                </c:pt>
                <c:pt idx="35">
                  <c:v>2143</c:v>
                </c:pt>
                <c:pt idx="36">
                  <c:v>2146</c:v>
                </c:pt>
                <c:pt idx="37">
                  <c:v>2159</c:v>
                </c:pt>
                <c:pt idx="38">
                  <c:v>2228</c:v>
                </c:pt>
                <c:pt idx="39">
                  <c:v>2229</c:v>
                </c:pt>
                <c:pt idx="40">
                  <c:v>2268</c:v>
                </c:pt>
                <c:pt idx="41">
                  <c:v>2299</c:v>
                </c:pt>
                <c:pt idx="42">
                  <c:v>2300</c:v>
                </c:pt>
                <c:pt idx="43">
                  <c:v>2315</c:v>
                </c:pt>
                <c:pt idx="44">
                  <c:v>2358</c:v>
                </c:pt>
                <c:pt idx="45">
                  <c:v>2463</c:v>
                </c:pt>
                <c:pt idx="46">
                  <c:v>2478</c:v>
                </c:pt>
                <c:pt idx="47">
                  <c:v>7448</c:v>
                </c:pt>
                <c:pt idx="48">
                  <c:v>7620</c:v>
                </c:pt>
                <c:pt idx="49">
                  <c:v>8032</c:v>
                </c:pt>
                <c:pt idx="50">
                  <c:v>8047</c:v>
                </c:pt>
              </c:numCache>
            </c:numRef>
          </c:val>
          <c:smooth val="0"/>
        </c:ser>
        <c:ser>
          <c:idx val="6"/>
          <c:order val="6"/>
          <c:tx>
            <c:strRef>
              <c:f>'podatki (2)'!$J$1</c:f>
              <c:strCache>
                <c:ptCount val="1"/>
                <c:pt idx="0">
                  <c:v>Ptuj</c:v>
                </c:pt>
              </c:strCache>
            </c:strRef>
          </c:tx>
          <c:dLbls>
            <c:dLbl>
              <c:idx val="49"/>
              <c:layout/>
              <c:showLegendKey val="0"/>
              <c:showVal val="0"/>
              <c:showCatName val="0"/>
              <c:showSerName val="1"/>
              <c:showPercent val="0"/>
              <c:showBubbleSize val="0"/>
            </c:dLbl>
            <c:showLegendKey val="0"/>
            <c:showVal val="0"/>
            <c:showCatName val="0"/>
            <c:showSerName val="0"/>
            <c:showPercent val="0"/>
            <c:showBubbleSize val="0"/>
          </c:dLbls>
          <c:val>
            <c:numRef>
              <c:f>'podatki (2)'!$J$2:$J$78</c:f>
              <c:numCache>
                <c:formatCode>General</c:formatCode>
                <c:ptCount val="77"/>
                <c:pt idx="0">
                  <c:v>338</c:v>
                </c:pt>
                <c:pt idx="1">
                  <c:v>384</c:v>
                </c:pt>
                <c:pt idx="2">
                  <c:v>385</c:v>
                </c:pt>
                <c:pt idx="3">
                  <c:v>443</c:v>
                </c:pt>
                <c:pt idx="4">
                  <c:v>480</c:v>
                </c:pt>
                <c:pt idx="5">
                  <c:v>494</c:v>
                </c:pt>
                <c:pt idx="6">
                  <c:v>498</c:v>
                </c:pt>
                <c:pt idx="7">
                  <c:v>515</c:v>
                </c:pt>
                <c:pt idx="8">
                  <c:v>520</c:v>
                </c:pt>
                <c:pt idx="9">
                  <c:v>527</c:v>
                </c:pt>
                <c:pt idx="10">
                  <c:v>587</c:v>
                </c:pt>
                <c:pt idx="11">
                  <c:v>631</c:v>
                </c:pt>
                <c:pt idx="12">
                  <c:v>641</c:v>
                </c:pt>
                <c:pt idx="13">
                  <c:v>692</c:v>
                </c:pt>
                <c:pt idx="14">
                  <c:v>718</c:v>
                </c:pt>
                <c:pt idx="15">
                  <c:v>739</c:v>
                </c:pt>
                <c:pt idx="16">
                  <c:v>741</c:v>
                </c:pt>
                <c:pt idx="17">
                  <c:v>761</c:v>
                </c:pt>
                <c:pt idx="18">
                  <c:v>800</c:v>
                </c:pt>
                <c:pt idx="19">
                  <c:v>828</c:v>
                </c:pt>
                <c:pt idx="20">
                  <c:v>848</c:v>
                </c:pt>
                <c:pt idx="21">
                  <c:v>868</c:v>
                </c:pt>
                <c:pt idx="22">
                  <c:v>879</c:v>
                </c:pt>
                <c:pt idx="23">
                  <c:v>1148</c:v>
                </c:pt>
                <c:pt idx="24">
                  <c:v>1152</c:v>
                </c:pt>
                <c:pt idx="25">
                  <c:v>1155</c:v>
                </c:pt>
                <c:pt idx="26">
                  <c:v>1162</c:v>
                </c:pt>
                <c:pt idx="27">
                  <c:v>1165</c:v>
                </c:pt>
                <c:pt idx="28">
                  <c:v>1208</c:v>
                </c:pt>
                <c:pt idx="29">
                  <c:v>1214</c:v>
                </c:pt>
                <c:pt idx="30">
                  <c:v>1249</c:v>
                </c:pt>
                <c:pt idx="31">
                  <c:v>1283</c:v>
                </c:pt>
                <c:pt idx="32">
                  <c:v>1349</c:v>
                </c:pt>
                <c:pt idx="33">
                  <c:v>1369</c:v>
                </c:pt>
                <c:pt idx="34">
                  <c:v>1376</c:v>
                </c:pt>
                <c:pt idx="35">
                  <c:v>1382</c:v>
                </c:pt>
                <c:pt idx="36">
                  <c:v>1412</c:v>
                </c:pt>
                <c:pt idx="37">
                  <c:v>1519</c:v>
                </c:pt>
                <c:pt idx="38">
                  <c:v>1533</c:v>
                </c:pt>
                <c:pt idx="39">
                  <c:v>1600</c:v>
                </c:pt>
                <c:pt idx="40">
                  <c:v>1648</c:v>
                </c:pt>
                <c:pt idx="41">
                  <c:v>1653</c:v>
                </c:pt>
                <c:pt idx="42">
                  <c:v>1677</c:v>
                </c:pt>
                <c:pt idx="43">
                  <c:v>1696</c:v>
                </c:pt>
                <c:pt idx="44">
                  <c:v>1821</c:v>
                </c:pt>
                <c:pt idx="45">
                  <c:v>1834</c:v>
                </c:pt>
                <c:pt idx="46">
                  <c:v>1836</c:v>
                </c:pt>
                <c:pt idx="47">
                  <c:v>1860</c:v>
                </c:pt>
                <c:pt idx="48">
                  <c:v>1900</c:v>
                </c:pt>
                <c:pt idx="49">
                  <c:v>2144</c:v>
                </c:pt>
              </c:numCache>
            </c:numRef>
          </c:val>
          <c:smooth val="0"/>
        </c:ser>
        <c:ser>
          <c:idx val="7"/>
          <c:order val="7"/>
          <c:tx>
            <c:strRef>
              <c:f>'podatki (2)'!$K$1</c:f>
              <c:strCache>
                <c:ptCount val="1"/>
                <c:pt idx="0">
                  <c:v>Koper</c:v>
                </c:pt>
              </c:strCache>
            </c:strRef>
          </c:tx>
          <c:dLbls>
            <c:dLbl>
              <c:idx val="62"/>
              <c:layout/>
              <c:showLegendKey val="0"/>
              <c:showVal val="0"/>
              <c:showCatName val="0"/>
              <c:showSerName val="1"/>
              <c:showPercent val="0"/>
              <c:showBubbleSize val="0"/>
            </c:dLbl>
            <c:showLegendKey val="0"/>
            <c:showVal val="0"/>
            <c:showCatName val="0"/>
            <c:showSerName val="0"/>
            <c:showPercent val="0"/>
            <c:showBubbleSize val="0"/>
          </c:dLbls>
          <c:val>
            <c:numRef>
              <c:f>'podatki (2)'!$K$2:$K$78</c:f>
              <c:numCache>
                <c:formatCode>General</c:formatCode>
                <c:ptCount val="77"/>
                <c:pt idx="0">
                  <c:v>56</c:v>
                </c:pt>
                <c:pt idx="1">
                  <c:v>85</c:v>
                </c:pt>
                <c:pt idx="2">
                  <c:v>88</c:v>
                </c:pt>
                <c:pt idx="3">
                  <c:v>123</c:v>
                </c:pt>
                <c:pt idx="4">
                  <c:v>138</c:v>
                </c:pt>
                <c:pt idx="5">
                  <c:v>162</c:v>
                </c:pt>
                <c:pt idx="6">
                  <c:v>164</c:v>
                </c:pt>
                <c:pt idx="7">
                  <c:v>169</c:v>
                </c:pt>
                <c:pt idx="8">
                  <c:v>174</c:v>
                </c:pt>
                <c:pt idx="9">
                  <c:v>217</c:v>
                </c:pt>
                <c:pt idx="10">
                  <c:v>219</c:v>
                </c:pt>
                <c:pt idx="11">
                  <c:v>224</c:v>
                </c:pt>
                <c:pt idx="12">
                  <c:v>225</c:v>
                </c:pt>
                <c:pt idx="13">
                  <c:v>227</c:v>
                </c:pt>
                <c:pt idx="14">
                  <c:v>229</c:v>
                </c:pt>
                <c:pt idx="15">
                  <c:v>252</c:v>
                </c:pt>
                <c:pt idx="16">
                  <c:v>256</c:v>
                </c:pt>
                <c:pt idx="17">
                  <c:v>271</c:v>
                </c:pt>
                <c:pt idx="18">
                  <c:v>301</c:v>
                </c:pt>
                <c:pt idx="19">
                  <c:v>304</c:v>
                </c:pt>
                <c:pt idx="20">
                  <c:v>305</c:v>
                </c:pt>
                <c:pt idx="21">
                  <c:v>329</c:v>
                </c:pt>
                <c:pt idx="22">
                  <c:v>344</c:v>
                </c:pt>
                <c:pt idx="23">
                  <c:v>350</c:v>
                </c:pt>
                <c:pt idx="24">
                  <c:v>359</c:v>
                </c:pt>
                <c:pt idx="25">
                  <c:v>359</c:v>
                </c:pt>
                <c:pt idx="26">
                  <c:v>369</c:v>
                </c:pt>
                <c:pt idx="27">
                  <c:v>375</c:v>
                </c:pt>
                <c:pt idx="28">
                  <c:v>379</c:v>
                </c:pt>
                <c:pt idx="29">
                  <c:v>425</c:v>
                </c:pt>
                <c:pt idx="30">
                  <c:v>445</c:v>
                </c:pt>
                <c:pt idx="31">
                  <c:v>460</c:v>
                </c:pt>
                <c:pt idx="32">
                  <c:v>461</c:v>
                </c:pt>
                <c:pt idx="33">
                  <c:v>498</c:v>
                </c:pt>
                <c:pt idx="34">
                  <c:v>508</c:v>
                </c:pt>
                <c:pt idx="35">
                  <c:v>509</c:v>
                </c:pt>
                <c:pt idx="36">
                  <c:v>532</c:v>
                </c:pt>
                <c:pt idx="37">
                  <c:v>561</c:v>
                </c:pt>
                <c:pt idx="38">
                  <c:v>599</c:v>
                </c:pt>
                <c:pt idx="39">
                  <c:v>647</c:v>
                </c:pt>
                <c:pt idx="40">
                  <c:v>654</c:v>
                </c:pt>
                <c:pt idx="41">
                  <c:v>728</c:v>
                </c:pt>
                <c:pt idx="42">
                  <c:v>735</c:v>
                </c:pt>
                <c:pt idx="43">
                  <c:v>772</c:v>
                </c:pt>
                <c:pt idx="44">
                  <c:v>1094</c:v>
                </c:pt>
                <c:pt idx="45">
                  <c:v>1122</c:v>
                </c:pt>
                <c:pt idx="46">
                  <c:v>1170</c:v>
                </c:pt>
                <c:pt idx="47">
                  <c:v>1291</c:v>
                </c:pt>
                <c:pt idx="48">
                  <c:v>1356</c:v>
                </c:pt>
                <c:pt idx="49">
                  <c:v>1461</c:v>
                </c:pt>
                <c:pt idx="50">
                  <c:v>1598</c:v>
                </c:pt>
                <c:pt idx="51">
                  <c:v>1619</c:v>
                </c:pt>
                <c:pt idx="52">
                  <c:v>1848</c:v>
                </c:pt>
                <c:pt idx="53">
                  <c:v>1861</c:v>
                </c:pt>
                <c:pt idx="54">
                  <c:v>2096</c:v>
                </c:pt>
                <c:pt idx="55">
                  <c:v>2797</c:v>
                </c:pt>
                <c:pt idx="56">
                  <c:v>3306</c:v>
                </c:pt>
                <c:pt idx="57">
                  <c:v>3451</c:v>
                </c:pt>
                <c:pt idx="58">
                  <c:v>3535</c:v>
                </c:pt>
                <c:pt idx="59">
                  <c:v>3876</c:v>
                </c:pt>
                <c:pt idx="60">
                  <c:v>3882</c:v>
                </c:pt>
                <c:pt idx="61">
                  <c:v>4213</c:v>
                </c:pt>
                <c:pt idx="62">
                  <c:v>4544</c:v>
                </c:pt>
                <c:pt idx="63">
                  <c:v>7972</c:v>
                </c:pt>
              </c:numCache>
            </c:numRef>
          </c:val>
          <c:smooth val="0"/>
        </c:ser>
        <c:ser>
          <c:idx val="8"/>
          <c:order val="8"/>
          <c:tx>
            <c:strRef>
              <c:f>'podatki (2)'!$L$1</c:f>
              <c:strCache>
                <c:ptCount val="1"/>
                <c:pt idx="0">
                  <c:v>Domžale</c:v>
                </c:pt>
              </c:strCache>
            </c:strRef>
          </c:tx>
          <c:dLbls>
            <c:dLbl>
              <c:idx val="12"/>
              <c:layout/>
              <c:showLegendKey val="0"/>
              <c:showVal val="0"/>
              <c:showCatName val="0"/>
              <c:showSerName val="1"/>
              <c:showPercent val="0"/>
              <c:showBubbleSize val="0"/>
            </c:dLbl>
            <c:showLegendKey val="0"/>
            <c:showVal val="0"/>
            <c:showCatName val="0"/>
            <c:showSerName val="0"/>
            <c:showPercent val="0"/>
            <c:showBubbleSize val="0"/>
          </c:dLbls>
          <c:val>
            <c:numRef>
              <c:f>'podatki (2)'!$L$2:$L$78</c:f>
              <c:numCache>
                <c:formatCode>General</c:formatCode>
                <c:ptCount val="77"/>
                <c:pt idx="0">
                  <c:v>160</c:v>
                </c:pt>
                <c:pt idx="1">
                  <c:v>234</c:v>
                </c:pt>
                <c:pt idx="2">
                  <c:v>300</c:v>
                </c:pt>
                <c:pt idx="3">
                  <c:v>333</c:v>
                </c:pt>
                <c:pt idx="4">
                  <c:v>344</c:v>
                </c:pt>
                <c:pt idx="5">
                  <c:v>550</c:v>
                </c:pt>
                <c:pt idx="6">
                  <c:v>593</c:v>
                </c:pt>
                <c:pt idx="7">
                  <c:v>667</c:v>
                </c:pt>
                <c:pt idx="8">
                  <c:v>710</c:v>
                </c:pt>
                <c:pt idx="9">
                  <c:v>777</c:v>
                </c:pt>
                <c:pt idx="10">
                  <c:v>790</c:v>
                </c:pt>
                <c:pt idx="11">
                  <c:v>2749</c:v>
                </c:pt>
                <c:pt idx="12">
                  <c:v>4085</c:v>
                </c:pt>
              </c:numCache>
            </c:numRef>
          </c:val>
          <c:smooth val="0"/>
        </c:ser>
        <c:ser>
          <c:idx val="9"/>
          <c:order val="9"/>
          <c:tx>
            <c:strRef>
              <c:f>'podatki (2)'!$M$1</c:f>
              <c:strCache>
                <c:ptCount val="1"/>
                <c:pt idx="0">
                  <c:v>Murska Sobota</c:v>
                </c:pt>
              </c:strCache>
            </c:strRef>
          </c:tx>
          <c:dLbls>
            <c:dLbl>
              <c:idx val="76"/>
              <c:layout/>
              <c:showLegendKey val="0"/>
              <c:showVal val="0"/>
              <c:showCatName val="0"/>
              <c:showSerName val="1"/>
              <c:showPercent val="0"/>
              <c:showBubbleSize val="0"/>
            </c:dLbl>
            <c:showLegendKey val="0"/>
            <c:showVal val="0"/>
            <c:showCatName val="0"/>
            <c:showSerName val="0"/>
            <c:showPercent val="0"/>
            <c:showBubbleSize val="0"/>
          </c:dLbls>
          <c:val>
            <c:numRef>
              <c:f>'podatki (2)'!$M$2:$M$78</c:f>
              <c:numCache>
                <c:formatCode>General</c:formatCode>
                <c:ptCount val="77"/>
                <c:pt idx="0">
                  <c:v>141</c:v>
                </c:pt>
                <c:pt idx="1">
                  <c:v>160</c:v>
                </c:pt>
                <c:pt idx="2">
                  <c:v>167</c:v>
                </c:pt>
                <c:pt idx="3">
                  <c:v>193</c:v>
                </c:pt>
                <c:pt idx="4">
                  <c:v>199</c:v>
                </c:pt>
                <c:pt idx="5">
                  <c:v>210</c:v>
                </c:pt>
                <c:pt idx="6">
                  <c:v>226</c:v>
                </c:pt>
                <c:pt idx="7">
                  <c:v>238</c:v>
                </c:pt>
                <c:pt idx="8">
                  <c:v>243</c:v>
                </c:pt>
                <c:pt idx="9">
                  <c:v>243</c:v>
                </c:pt>
                <c:pt idx="10">
                  <c:v>286</c:v>
                </c:pt>
                <c:pt idx="11">
                  <c:v>289</c:v>
                </c:pt>
                <c:pt idx="12">
                  <c:v>302</c:v>
                </c:pt>
                <c:pt idx="13">
                  <c:v>303</c:v>
                </c:pt>
                <c:pt idx="14">
                  <c:v>310</c:v>
                </c:pt>
                <c:pt idx="15">
                  <c:v>313</c:v>
                </c:pt>
                <c:pt idx="16">
                  <c:v>316</c:v>
                </c:pt>
                <c:pt idx="17">
                  <c:v>340</c:v>
                </c:pt>
                <c:pt idx="18">
                  <c:v>372</c:v>
                </c:pt>
                <c:pt idx="19">
                  <c:v>391</c:v>
                </c:pt>
                <c:pt idx="20">
                  <c:v>443</c:v>
                </c:pt>
                <c:pt idx="21">
                  <c:v>482</c:v>
                </c:pt>
                <c:pt idx="22">
                  <c:v>485</c:v>
                </c:pt>
                <c:pt idx="23">
                  <c:v>499</c:v>
                </c:pt>
                <c:pt idx="24">
                  <c:v>516</c:v>
                </c:pt>
                <c:pt idx="25">
                  <c:v>537</c:v>
                </c:pt>
                <c:pt idx="26">
                  <c:v>542</c:v>
                </c:pt>
                <c:pt idx="27">
                  <c:v>562</c:v>
                </c:pt>
                <c:pt idx="28">
                  <c:v>568</c:v>
                </c:pt>
                <c:pt idx="29">
                  <c:v>579</c:v>
                </c:pt>
                <c:pt idx="30">
                  <c:v>583</c:v>
                </c:pt>
                <c:pt idx="31">
                  <c:v>596</c:v>
                </c:pt>
                <c:pt idx="32">
                  <c:v>598</c:v>
                </c:pt>
                <c:pt idx="33">
                  <c:v>598</c:v>
                </c:pt>
                <c:pt idx="34">
                  <c:v>606</c:v>
                </c:pt>
                <c:pt idx="35">
                  <c:v>632</c:v>
                </c:pt>
                <c:pt idx="36">
                  <c:v>655</c:v>
                </c:pt>
                <c:pt idx="37">
                  <c:v>664</c:v>
                </c:pt>
                <c:pt idx="38">
                  <c:v>668</c:v>
                </c:pt>
                <c:pt idx="39">
                  <c:v>704</c:v>
                </c:pt>
                <c:pt idx="40">
                  <c:v>720</c:v>
                </c:pt>
                <c:pt idx="41">
                  <c:v>729</c:v>
                </c:pt>
                <c:pt idx="42">
                  <c:v>730</c:v>
                </c:pt>
                <c:pt idx="43">
                  <c:v>731</c:v>
                </c:pt>
                <c:pt idx="44">
                  <c:v>734</c:v>
                </c:pt>
                <c:pt idx="45">
                  <c:v>784</c:v>
                </c:pt>
                <c:pt idx="46">
                  <c:v>807</c:v>
                </c:pt>
                <c:pt idx="47">
                  <c:v>866</c:v>
                </c:pt>
                <c:pt idx="48">
                  <c:v>873</c:v>
                </c:pt>
                <c:pt idx="49">
                  <c:v>875</c:v>
                </c:pt>
                <c:pt idx="50">
                  <c:v>878</c:v>
                </c:pt>
                <c:pt idx="51">
                  <c:v>881</c:v>
                </c:pt>
                <c:pt idx="52">
                  <c:v>887</c:v>
                </c:pt>
                <c:pt idx="53">
                  <c:v>901</c:v>
                </c:pt>
                <c:pt idx="54">
                  <c:v>930</c:v>
                </c:pt>
                <c:pt idx="55">
                  <c:v>930</c:v>
                </c:pt>
                <c:pt idx="56">
                  <c:v>952</c:v>
                </c:pt>
                <c:pt idx="57">
                  <c:v>987</c:v>
                </c:pt>
                <c:pt idx="58">
                  <c:v>1001</c:v>
                </c:pt>
                <c:pt idx="59">
                  <c:v>1034</c:v>
                </c:pt>
                <c:pt idx="60">
                  <c:v>1136</c:v>
                </c:pt>
                <c:pt idx="61">
                  <c:v>1214</c:v>
                </c:pt>
                <c:pt idx="62">
                  <c:v>1246</c:v>
                </c:pt>
                <c:pt idx="63">
                  <c:v>1456</c:v>
                </c:pt>
                <c:pt idx="64">
                  <c:v>1623</c:v>
                </c:pt>
                <c:pt idx="65">
                  <c:v>1631</c:v>
                </c:pt>
                <c:pt idx="66">
                  <c:v>1664</c:v>
                </c:pt>
                <c:pt idx="67">
                  <c:v>1709</c:v>
                </c:pt>
                <c:pt idx="68">
                  <c:v>1746</c:v>
                </c:pt>
                <c:pt idx="69">
                  <c:v>1838</c:v>
                </c:pt>
                <c:pt idx="70">
                  <c:v>1930</c:v>
                </c:pt>
                <c:pt idx="71">
                  <c:v>2076</c:v>
                </c:pt>
                <c:pt idx="72">
                  <c:v>2805</c:v>
                </c:pt>
                <c:pt idx="73">
                  <c:v>2823</c:v>
                </c:pt>
                <c:pt idx="74">
                  <c:v>2828</c:v>
                </c:pt>
                <c:pt idx="75">
                  <c:v>2856</c:v>
                </c:pt>
                <c:pt idx="76">
                  <c:v>5945</c:v>
                </c:pt>
              </c:numCache>
            </c:numRef>
          </c:val>
          <c:smooth val="0"/>
        </c:ser>
        <c:ser>
          <c:idx val="10"/>
          <c:order val="10"/>
          <c:tx>
            <c:strRef>
              <c:f>'podatki (2)'!$N$1</c:f>
              <c:strCache>
                <c:ptCount val="1"/>
                <c:pt idx="0">
                  <c:v>Kamnik</c:v>
                </c:pt>
              </c:strCache>
            </c:strRef>
          </c:tx>
          <c:dLbls>
            <c:dLbl>
              <c:idx val="18"/>
              <c:layout/>
              <c:showLegendKey val="0"/>
              <c:showVal val="0"/>
              <c:showCatName val="0"/>
              <c:showSerName val="1"/>
              <c:showPercent val="0"/>
              <c:showBubbleSize val="0"/>
            </c:dLbl>
            <c:showLegendKey val="0"/>
            <c:showVal val="0"/>
            <c:showCatName val="0"/>
            <c:showSerName val="0"/>
            <c:showPercent val="0"/>
            <c:showBubbleSize val="0"/>
          </c:dLbls>
          <c:val>
            <c:numRef>
              <c:f>'podatki (2)'!$N$2:$N$78</c:f>
              <c:numCache>
                <c:formatCode>General</c:formatCode>
                <c:ptCount val="77"/>
                <c:pt idx="0">
                  <c:v>175</c:v>
                </c:pt>
                <c:pt idx="1">
                  <c:v>216</c:v>
                </c:pt>
                <c:pt idx="2">
                  <c:v>240</c:v>
                </c:pt>
                <c:pt idx="3">
                  <c:v>248</c:v>
                </c:pt>
                <c:pt idx="4">
                  <c:v>334</c:v>
                </c:pt>
                <c:pt idx="5">
                  <c:v>473</c:v>
                </c:pt>
                <c:pt idx="6">
                  <c:v>481</c:v>
                </c:pt>
                <c:pt idx="7">
                  <c:v>497</c:v>
                </c:pt>
                <c:pt idx="8">
                  <c:v>502</c:v>
                </c:pt>
                <c:pt idx="9">
                  <c:v>573</c:v>
                </c:pt>
                <c:pt idx="10">
                  <c:v>588</c:v>
                </c:pt>
                <c:pt idx="11">
                  <c:v>873</c:v>
                </c:pt>
                <c:pt idx="12">
                  <c:v>877</c:v>
                </c:pt>
                <c:pt idx="13">
                  <c:v>939</c:v>
                </c:pt>
                <c:pt idx="14">
                  <c:v>1023</c:v>
                </c:pt>
                <c:pt idx="15">
                  <c:v>1156</c:v>
                </c:pt>
                <c:pt idx="16">
                  <c:v>1324</c:v>
                </c:pt>
                <c:pt idx="17">
                  <c:v>2442</c:v>
                </c:pt>
                <c:pt idx="18">
                  <c:v>2530</c:v>
                </c:pt>
              </c:numCache>
            </c:numRef>
          </c:val>
          <c:smooth val="0"/>
        </c:ser>
        <c:ser>
          <c:idx val="11"/>
          <c:order val="11"/>
          <c:tx>
            <c:strRef>
              <c:f>'podatki (2)'!$O$1</c:f>
              <c:strCache>
                <c:ptCount val="1"/>
                <c:pt idx="0">
                  <c:v>Postojna</c:v>
                </c:pt>
              </c:strCache>
            </c:strRef>
          </c:tx>
          <c:dLbls>
            <c:dLbl>
              <c:idx val="61"/>
              <c:layout/>
              <c:showLegendKey val="0"/>
              <c:showVal val="0"/>
              <c:showCatName val="0"/>
              <c:showSerName val="1"/>
              <c:showPercent val="0"/>
              <c:showBubbleSize val="0"/>
            </c:dLbl>
            <c:showLegendKey val="0"/>
            <c:showVal val="0"/>
            <c:showCatName val="0"/>
            <c:showSerName val="0"/>
            <c:showPercent val="0"/>
            <c:showBubbleSize val="0"/>
          </c:dLbls>
          <c:val>
            <c:numRef>
              <c:f>'podatki (2)'!$O$2:$O$78</c:f>
              <c:numCache>
                <c:formatCode>General</c:formatCode>
                <c:ptCount val="77"/>
                <c:pt idx="0">
                  <c:v>25</c:v>
                </c:pt>
                <c:pt idx="1">
                  <c:v>48</c:v>
                </c:pt>
                <c:pt idx="2">
                  <c:v>53</c:v>
                </c:pt>
                <c:pt idx="3">
                  <c:v>58</c:v>
                </c:pt>
                <c:pt idx="4">
                  <c:v>69</c:v>
                </c:pt>
                <c:pt idx="5">
                  <c:v>73</c:v>
                </c:pt>
                <c:pt idx="6">
                  <c:v>123</c:v>
                </c:pt>
                <c:pt idx="7">
                  <c:v>123</c:v>
                </c:pt>
                <c:pt idx="8">
                  <c:v>131</c:v>
                </c:pt>
                <c:pt idx="9">
                  <c:v>155</c:v>
                </c:pt>
                <c:pt idx="10">
                  <c:v>200</c:v>
                </c:pt>
                <c:pt idx="11">
                  <c:v>214</c:v>
                </c:pt>
                <c:pt idx="12">
                  <c:v>218</c:v>
                </c:pt>
                <c:pt idx="13">
                  <c:v>223</c:v>
                </c:pt>
                <c:pt idx="14">
                  <c:v>225</c:v>
                </c:pt>
                <c:pt idx="15">
                  <c:v>285</c:v>
                </c:pt>
                <c:pt idx="16">
                  <c:v>320</c:v>
                </c:pt>
                <c:pt idx="17">
                  <c:v>320</c:v>
                </c:pt>
                <c:pt idx="18">
                  <c:v>344</c:v>
                </c:pt>
                <c:pt idx="19">
                  <c:v>346</c:v>
                </c:pt>
                <c:pt idx="20">
                  <c:v>349</c:v>
                </c:pt>
                <c:pt idx="21">
                  <c:v>372</c:v>
                </c:pt>
                <c:pt idx="22">
                  <c:v>388</c:v>
                </c:pt>
                <c:pt idx="23">
                  <c:v>391</c:v>
                </c:pt>
                <c:pt idx="24">
                  <c:v>401</c:v>
                </c:pt>
                <c:pt idx="25">
                  <c:v>447</c:v>
                </c:pt>
                <c:pt idx="26">
                  <c:v>457</c:v>
                </c:pt>
                <c:pt idx="27">
                  <c:v>459</c:v>
                </c:pt>
                <c:pt idx="28">
                  <c:v>504</c:v>
                </c:pt>
                <c:pt idx="29">
                  <c:v>505</c:v>
                </c:pt>
                <c:pt idx="30">
                  <c:v>518</c:v>
                </c:pt>
                <c:pt idx="31">
                  <c:v>550</c:v>
                </c:pt>
                <c:pt idx="32">
                  <c:v>571</c:v>
                </c:pt>
                <c:pt idx="33">
                  <c:v>574</c:v>
                </c:pt>
                <c:pt idx="34">
                  <c:v>574</c:v>
                </c:pt>
                <c:pt idx="35">
                  <c:v>585</c:v>
                </c:pt>
                <c:pt idx="36">
                  <c:v>585</c:v>
                </c:pt>
                <c:pt idx="37">
                  <c:v>612</c:v>
                </c:pt>
                <c:pt idx="38">
                  <c:v>643</c:v>
                </c:pt>
                <c:pt idx="39">
                  <c:v>656</c:v>
                </c:pt>
                <c:pt idx="40">
                  <c:v>663</c:v>
                </c:pt>
                <c:pt idx="41">
                  <c:v>689</c:v>
                </c:pt>
                <c:pt idx="42">
                  <c:v>701</c:v>
                </c:pt>
                <c:pt idx="43">
                  <c:v>718</c:v>
                </c:pt>
                <c:pt idx="44">
                  <c:v>738</c:v>
                </c:pt>
                <c:pt idx="45">
                  <c:v>774</c:v>
                </c:pt>
                <c:pt idx="46">
                  <c:v>787</c:v>
                </c:pt>
                <c:pt idx="47">
                  <c:v>821</c:v>
                </c:pt>
                <c:pt idx="48">
                  <c:v>851</c:v>
                </c:pt>
                <c:pt idx="49">
                  <c:v>854</c:v>
                </c:pt>
                <c:pt idx="50">
                  <c:v>856</c:v>
                </c:pt>
                <c:pt idx="51">
                  <c:v>862</c:v>
                </c:pt>
                <c:pt idx="52">
                  <c:v>875</c:v>
                </c:pt>
                <c:pt idx="53">
                  <c:v>924</c:v>
                </c:pt>
                <c:pt idx="54">
                  <c:v>972</c:v>
                </c:pt>
                <c:pt idx="55">
                  <c:v>1027</c:v>
                </c:pt>
                <c:pt idx="56">
                  <c:v>1278</c:v>
                </c:pt>
                <c:pt idx="57">
                  <c:v>1373</c:v>
                </c:pt>
                <c:pt idx="58">
                  <c:v>1405</c:v>
                </c:pt>
                <c:pt idx="59">
                  <c:v>1504</c:v>
                </c:pt>
                <c:pt idx="60">
                  <c:v>2239</c:v>
                </c:pt>
                <c:pt idx="61">
                  <c:v>8588</c:v>
                </c:pt>
              </c:numCache>
            </c:numRef>
          </c:val>
          <c:smooth val="0"/>
        </c:ser>
        <c:ser>
          <c:idx val="12"/>
          <c:order val="12"/>
          <c:tx>
            <c:strRef>
              <c:f>'podatki (2)'!$P$1</c:f>
              <c:strCache>
                <c:ptCount val="1"/>
                <c:pt idx="0">
                  <c:v>Tolmin</c:v>
                </c:pt>
              </c:strCache>
            </c:strRef>
          </c:tx>
          <c:dLbls>
            <c:dLbl>
              <c:idx val="72"/>
              <c:layout/>
              <c:showLegendKey val="0"/>
              <c:showVal val="0"/>
              <c:showCatName val="0"/>
              <c:showSerName val="1"/>
              <c:showPercent val="0"/>
              <c:showBubbleSize val="0"/>
            </c:dLbl>
            <c:showLegendKey val="0"/>
            <c:showVal val="0"/>
            <c:showCatName val="0"/>
            <c:showSerName val="0"/>
            <c:showPercent val="0"/>
            <c:showBubbleSize val="0"/>
          </c:dLbls>
          <c:val>
            <c:numRef>
              <c:f>'podatki (2)'!$P$2:$P$78</c:f>
              <c:numCache>
                <c:formatCode>General</c:formatCode>
                <c:ptCount val="77"/>
                <c:pt idx="0">
                  <c:v>12</c:v>
                </c:pt>
                <c:pt idx="1">
                  <c:v>25</c:v>
                </c:pt>
                <c:pt idx="2">
                  <c:v>33</c:v>
                </c:pt>
                <c:pt idx="3">
                  <c:v>56</c:v>
                </c:pt>
                <c:pt idx="4">
                  <c:v>59</c:v>
                </c:pt>
                <c:pt idx="5">
                  <c:v>60</c:v>
                </c:pt>
                <c:pt idx="6">
                  <c:v>69</c:v>
                </c:pt>
                <c:pt idx="7">
                  <c:v>89</c:v>
                </c:pt>
                <c:pt idx="8">
                  <c:v>93</c:v>
                </c:pt>
                <c:pt idx="9">
                  <c:v>134</c:v>
                </c:pt>
                <c:pt idx="10">
                  <c:v>138</c:v>
                </c:pt>
                <c:pt idx="11">
                  <c:v>146</c:v>
                </c:pt>
                <c:pt idx="12">
                  <c:v>163</c:v>
                </c:pt>
                <c:pt idx="13">
                  <c:v>164</c:v>
                </c:pt>
                <c:pt idx="14">
                  <c:v>168</c:v>
                </c:pt>
                <c:pt idx="15">
                  <c:v>187</c:v>
                </c:pt>
                <c:pt idx="16">
                  <c:v>198</c:v>
                </c:pt>
                <c:pt idx="17">
                  <c:v>204</c:v>
                </c:pt>
                <c:pt idx="18">
                  <c:v>211</c:v>
                </c:pt>
                <c:pt idx="19">
                  <c:v>219</c:v>
                </c:pt>
                <c:pt idx="20">
                  <c:v>231</c:v>
                </c:pt>
                <c:pt idx="21">
                  <c:v>241</c:v>
                </c:pt>
                <c:pt idx="22">
                  <c:v>243</c:v>
                </c:pt>
                <c:pt idx="23">
                  <c:v>258</c:v>
                </c:pt>
                <c:pt idx="24">
                  <c:v>262</c:v>
                </c:pt>
                <c:pt idx="25">
                  <c:v>271</c:v>
                </c:pt>
                <c:pt idx="26">
                  <c:v>275</c:v>
                </c:pt>
                <c:pt idx="27">
                  <c:v>283</c:v>
                </c:pt>
                <c:pt idx="28">
                  <c:v>295</c:v>
                </c:pt>
                <c:pt idx="29">
                  <c:v>301</c:v>
                </c:pt>
                <c:pt idx="30">
                  <c:v>319</c:v>
                </c:pt>
                <c:pt idx="31">
                  <c:v>321</c:v>
                </c:pt>
                <c:pt idx="32">
                  <c:v>328</c:v>
                </c:pt>
                <c:pt idx="33">
                  <c:v>329</c:v>
                </c:pt>
                <c:pt idx="34">
                  <c:v>331</c:v>
                </c:pt>
                <c:pt idx="35">
                  <c:v>370</c:v>
                </c:pt>
                <c:pt idx="36">
                  <c:v>381</c:v>
                </c:pt>
                <c:pt idx="37">
                  <c:v>387</c:v>
                </c:pt>
                <c:pt idx="38">
                  <c:v>412</c:v>
                </c:pt>
                <c:pt idx="39">
                  <c:v>413</c:v>
                </c:pt>
                <c:pt idx="40">
                  <c:v>414</c:v>
                </c:pt>
                <c:pt idx="41">
                  <c:v>414</c:v>
                </c:pt>
                <c:pt idx="42">
                  <c:v>425</c:v>
                </c:pt>
                <c:pt idx="43">
                  <c:v>428</c:v>
                </c:pt>
                <c:pt idx="44">
                  <c:v>432</c:v>
                </c:pt>
                <c:pt idx="45">
                  <c:v>439</c:v>
                </c:pt>
                <c:pt idx="46">
                  <c:v>447</c:v>
                </c:pt>
                <c:pt idx="47">
                  <c:v>447</c:v>
                </c:pt>
                <c:pt idx="48">
                  <c:v>457</c:v>
                </c:pt>
                <c:pt idx="49">
                  <c:v>472</c:v>
                </c:pt>
                <c:pt idx="50">
                  <c:v>497</c:v>
                </c:pt>
                <c:pt idx="51">
                  <c:v>526</c:v>
                </c:pt>
                <c:pt idx="52">
                  <c:v>542</c:v>
                </c:pt>
                <c:pt idx="53">
                  <c:v>552</c:v>
                </c:pt>
                <c:pt idx="54">
                  <c:v>554</c:v>
                </c:pt>
                <c:pt idx="55">
                  <c:v>561</c:v>
                </c:pt>
                <c:pt idx="56">
                  <c:v>572</c:v>
                </c:pt>
                <c:pt idx="57">
                  <c:v>677</c:v>
                </c:pt>
                <c:pt idx="58">
                  <c:v>739</c:v>
                </c:pt>
                <c:pt idx="59">
                  <c:v>756</c:v>
                </c:pt>
                <c:pt idx="60">
                  <c:v>766</c:v>
                </c:pt>
                <c:pt idx="61">
                  <c:v>766</c:v>
                </c:pt>
                <c:pt idx="62">
                  <c:v>783</c:v>
                </c:pt>
                <c:pt idx="63">
                  <c:v>832</c:v>
                </c:pt>
                <c:pt idx="64">
                  <c:v>906</c:v>
                </c:pt>
                <c:pt idx="65">
                  <c:v>951</c:v>
                </c:pt>
                <c:pt idx="66">
                  <c:v>968</c:v>
                </c:pt>
                <c:pt idx="67">
                  <c:v>1031</c:v>
                </c:pt>
                <c:pt idx="68">
                  <c:v>2084</c:v>
                </c:pt>
                <c:pt idx="69">
                  <c:v>4296</c:v>
                </c:pt>
                <c:pt idx="70">
                  <c:v>4462</c:v>
                </c:pt>
                <c:pt idx="71">
                  <c:v>4578</c:v>
                </c:pt>
                <c:pt idx="72">
                  <c:v>4616</c:v>
                </c:pt>
              </c:numCache>
            </c:numRef>
          </c:val>
          <c:smooth val="0"/>
        </c:ser>
        <c:dLbls>
          <c:showLegendKey val="0"/>
          <c:showVal val="0"/>
          <c:showCatName val="0"/>
          <c:showSerName val="0"/>
          <c:showPercent val="0"/>
          <c:showBubbleSize val="0"/>
        </c:dLbls>
        <c:marker val="1"/>
        <c:smooth val="0"/>
        <c:axId val="97382912"/>
        <c:axId val="62094656"/>
      </c:lineChart>
      <c:catAx>
        <c:axId val="97382912"/>
        <c:scaling>
          <c:orientation val="minMax"/>
        </c:scaling>
        <c:delete val="0"/>
        <c:axPos val="b"/>
        <c:majorTickMark val="out"/>
        <c:minorTickMark val="none"/>
        <c:tickLblPos val="nextTo"/>
        <c:crossAx val="62094656"/>
        <c:crosses val="autoZero"/>
        <c:auto val="1"/>
        <c:lblAlgn val="ctr"/>
        <c:lblOffset val="100"/>
        <c:noMultiLvlLbl val="0"/>
      </c:catAx>
      <c:valAx>
        <c:axId val="62094656"/>
        <c:scaling>
          <c:logBase val="10"/>
          <c:orientation val="minMax"/>
          <c:max val="10000"/>
          <c:min val="10"/>
        </c:scaling>
        <c:delete val="0"/>
        <c:axPos val="l"/>
        <c:majorGridlines/>
        <c:minorGridlines/>
        <c:numFmt formatCode="General" sourceLinked="1"/>
        <c:majorTickMark val="out"/>
        <c:minorTickMark val="out"/>
        <c:tickLblPos val="nextTo"/>
        <c:crossAx val="97382912"/>
        <c:crosses val="autoZero"/>
        <c:crossBetween val="between"/>
      </c:valAx>
    </c:plotArea>
    <c:legend>
      <c:legendPos val="r"/>
      <c:layout/>
      <c:overlay val="0"/>
    </c:legend>
    <c:plotVisOnly val="1"/>
    <c:dispBlanksAs val="gap"/>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sl-SI"/>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3DB81F59-0072-4297-A020-EF03E61F4DA9}" type="datetimeFigureOut">
              <a:rPr lang="sl-SI" smtClean="0"/>
              <a:t>25.11.2015</a:t>
            </a:fld>
            <a:endParaRPr lang="sl-SI"/>
          </a:p>
        </p:txBody>
      </p:sp>
      <p:sp>
        <p:nvSpPr>
          <p:cNvPr id="4" name="Označba mesta noge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76C04AAF-A33E-4EE4-93A2-5B04331FEBF8}" type="slidenum">
              <a:rPr lang="sl-SI" smtClean="0"/>
              <a:t>‹#›</a:t>
            </a:fld>
            <a:endParaRPr lang="sl-SI"/>
          </a:p>
        </p:txBody>
      </p:sp>
    </p:spTree>
    <p:extLst>
      <p:ext uri="{BB962C8B-B14F-4D97-AF65-F5344CB8AC3E}">
        <p14:creationId xmlns:p14="http://schemas.microsoft.com/office/powerpoint/2010/main" val="1215978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9E4AC3C-E02A-48F0-BE03-96408FCAE8AA}" type="datetimeFigureOut">
              <a:rPr lang="sl-SI" smtClean="0"/>
              <a:t>25.11.2015</a:t>
            </a:fld>
            <a:endParaRPr lang="sl-SI"/>
          </a:p>
        </p:txBody>
      </p:sp>
      <p:sp>
        <p:nvSpPr>
          <p:cNvPr id="4" name="Označba mesta stranske slike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52D9B03-9998-4FC3-A081-FA4858AA00E4}" type="slidenum">
              <a:rPr lang="sl-SI" smtClean="0"/>
              <a:t>‹#›</a:t>
            </a:fld>
            <a:endParaRPr lang="sl-SI"/>
          </a:p>
        </p:txBody>
      </p:sp>
    </p:spTree>
    <p:extLst>
      <p:ext uri="{BB962C8B-B14F-4D97-AF65-F5344CB8AC3E}">
        <p14:creationId xmlns:p14="http://schemas.microsoft.com/office/powerpoint/2010/main" val="221586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1165225" y="1241425"/>
            <a:ext cx="4467225" cy="3349625"/>
          </a:xfrm>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C52D9B03-9998-4FC3-A081-FA4858AA00E4}" type="slidenum">
              <a:rPr lang="sl-SI" smtClean="0"/>
              <a:t>1</a:t>
            </a:fld>
            <a:endParaRPr lang="sl-SI"/>
          </a:p>
        </p:txBody>
      </p:sp>
    </p:spTree>
    <p:extLst>
      <p:ext uri="{BB962C8B-B14F-4D97-AF65-F5344CB8AC3E}">
        <p14:creationId xmlns:p14="http://schemas.microsoft.com/office/powerpoint/2010/main" val="246549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077820" y="939800"/>
            <a:ext cx="7811603" cy="2387600"/>
          </a:xfrm>
        </p:spPr>
        <p:txBody>
          <a:bodyPr anchor="b">
            <a:normAutofit/>
          </a:bodyPr>
          <a:lstStyle>
            <a:lvl1pPr algn="ctr">
              <a:defRPr sz="3600"/>
            </a:lvl1pPr>
          </a:lstStyle>
          <a:p>
            <a:r>
              <a:rPr lang="sl-SI" dirty="0" smtClean="0"/>
              <a:t>Uredite slog naslova matrice</a:t>
            </a:r>
            <a:endParaRPr lang="en-US" dirty="0"/>
          </a:p>
        </p:txBody>
      </p:sp>
      <p:sp>
        <p:nvSpPr>
          <p:cNvPr id="3" name="Subtitle 2"/>
          <p:cNvSpPr>
            <a:spLocks noGrp="1"/>
          </p:cNvSpPr>
          <p:nvPr>
            <p:ph type="subTitle" idx="1"/>
          </p:nvPr>
        </p:nvSpPr>
        <p:spPr>
          <a:xfrm>
            <a:off x="1077820" y="3419475"/>
            <a:ext cx="781160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lvl1pPr>
              <a:defRPr>
                <a:latin typeface="+mj-lt"/>
              </a:defRPr>
            </a:lvl1pPr>
          </a:lstStyle>
          <a:p>
            <a:fld id="{38F1CFB2-7EE1-4A02-A73F-5A8808BC6E07}" type="datetime1">
              <a:rPr lang="sl-SI" smtClean="0"/>
              <a:pPr/>
              <a:t>25.11.2015</a:t>
            </a:fld>
            <a:endParaRPr lang="sl-SI" dirty="0"/>
          </a:p>
        </p:txBody>
      </p:sp>
      <p:sp>
        <p:nvSpPr>
          <p:cNvPr id="8" name="Slide Number Placeholder 5"/>
          <p:cNvSpPr>
            <a:spLocks noGrp="1"/>
          </p:cNvSpPr>
          <p:nvPr>
            <p:ph type="sldNum" sz="quarter" idx="4"/>
          </p:nvPr>
        </p:nvSpPr>
        <p:spPr>
          <a:xfrm>
            <a:off x="8515350" y="6492876"/>
            <a:ext cx="374074" cy="365125"/>
          </a:xfrm>
          <a:prstGeom prst="rect">
            <a:avLst/>
          </a:prstGeom>
        </p:spPr>
        <p:txBody>
          <a:bodyPr vert="horz" lIns="91440" tIns="45720" rIns="91440" bIns="45720" rtlCol="0" anchor="ctr"/>
          <a:lstStyle>
            <a:lvl1pPr algn="r">
              <a:defRPr sz="1800">
                <a:solidFill>
                  <a:schemeClr val="tx1"/>
                </a:solidFill>
                <a:effectLst>
                  <a:outerShdw blurRad="38100" dist="38100" dir="2700000" algn="tl">
                    <a:srgbClr val="000000">
                      <a:alpha val="43137"/>
                    </a:srgbClr>
                  </a:outerShdw>
                </a:effectLst>
                <a:latin typeface="+mj-lt"/>
              </a:defRPr>
            </a:lvl1pPr>
          </a:lstStyle>
          <a:p>
            <a:fld id="{8A3F8E0E-57B0-4669-9767-DB5646771F29}" type="slidenum">
              <a:rPr lang="sl-SI" smtClean="0"/>
              <a:pPr/>
              <a:t>‹#›</a:t>
            </a:fld>
            <a:endParaRPr lang="sl-SI" dirty="0"/>
          </a:p>
        </p:txBody>
      </p:sp>
      <p:sp>
        <p:nvSpPr>
          <p:cNvPr id="7" name="Footer Placeholder 4"/>
          <p:cNvSpPr>
            <a:spLocks noGrp="1"/>
          </p:cNvSpPr>
          <p:nvPr>
            <p:ph type="ftr" sz="quarter" idx="3"/>
          </p:nvPr>
        </p:nvSpPr>
        <p:spPr>
          <a:xfrm>
            <a:off x="1077820" y="6492876"/>
            <a:ext cx="7323230" cy="365125"/>
          </a:xfrm>
          <a:prstGeom prst="rect">
            <a:avLst/>
          </a:prstGeom>
        </p:spPr>
        <p:txBody>
          <a:bodyPr vert="horz" lIns="91440" tIns="45720" rIns="91440" bIns="45720" rtlCol="0" anchor="ctr"/>
          <a:lstStyle>
            <a:lvl1pPr algn="ctr">
              <a:defRPr sz="1600">
                <a:solidFill>
                  <a:schemeClr val="tx1"/>
                </a:solidFill>
                <a:latin typeface="+mj-lt"/>
              </a:defRPr>
            </a:lvl1pPr>
          </a:lstStyle>
          <a:p>
            <a:endParaRPr lang="sl-SI" dirty="0"/>
          </a:p>
        </p:txBody>
      </p:sp>
    </p:spTree>
    <p:extLst>
      <p:ext uri="{BB962C8B-B14F-4D97-AF65-F5344CB8AC3E}">
        <p14:creationId xmlns:p14="http://schemas.microsoft.com/office/powerpoint/2010/main" val="306725009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slov in navpično besedilo">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6279E4EE-3EF2-4D7A-8CE6-1D2E408825C3}" type="datetime1">
              <a:rPr lang="sl-SI" smtClean="0"/>
              <a:t>25.11.2015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A3F8E0E-57B0-4669-9767-DB5646771F29}" type="slidenum">
              <a:rPr lang="sl-SI" smtClean="0"/>
              <a:t>‹#›</a:t>
            </a:fld>
            <a:endParaRPr lang="sl-SI"/>
          </a:p>
        </p:txBody>
      </p:sp>
      <p:sp>
        <p:nvSpPr>
          <p:cNvPr id="8" name="Title Placeholder 1"/>
          <p:cNvSpPr>
            <a:spLocks noGrp="1"/>
          </p:cNvSpPr>
          <p:nvPr>
            <p:ph type="title"/>
          </p:nvPr>
        </p:nvSpPr>
        <p:spPr>
          <a:xfrm>
            <a:off x="1077820" y="123491"/>
            <a:ext cx="7811603" cy="990935"/>
          </a:xfrm>
          <a:prstGeom prst="rect">
            <a:avLst/>
          </a:prstGeom>
        </p:spPr>
        <p:txBody>
          <a:bodyPr vert="horz" lIns="91440" tIns="45720" rIns="91440" bIns="45720" rtlCol="0" anchor="ctr">
            <a:normAutofit/>
          </a:bodyPr>
          <a:lstStyle/>
          <a:p>
            <a:r>
              <a:rPr lang="sl-SI" dirty="0" smtClean="0"/>
              <a:t>Uredite slog naslova matrice</a:t>
            </a:r>
            <a:endParaRPr lang="en-US" dirty="0"/>
          </a:p>
        </p:txBody>
      </p:sp>
    </p:spTree>
    <p:extLst>
      <p:ext uri="{BB962C8B-B14F-4D97-AF65-F5344CB8AC3E}">
        <p14:creationId xmlns:p14="http://schemas.microsoft.com/office/powerpoint/2010/main" val="30990649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7748" y="246743"/>
            <a:ext cx="1971675" cy="6037943"/>
          </a:xfrm>
        </p:spPr>
        <p:txBody>
          <a:bodyPr vert="eaVert"/>
          <a:lstStyle/>
          <a:p>
            <a:r>
              <a:rPr lang="sl-SI" dirty="0" smtClean="0"/>
              <a:t>Uredite slog naslova matrice</a:t>
            </a:r>
            <a:endParaRPr lang="en-US" dirty="0"/>
          </a:p>
        </p:txBody>
      </p:sp>
      <p:sp>
        <p:nvSpPr>
          <p:cNvPr id="3" name="Vertical Text Placeholder 2"/>
          <p:cNvSpPr>
            <a:spLocks noGrp="1"/>
          </p:cNvSpPr>
          <p:nvPr>
            <p:ph type="body" orient="vert" idx="1"/>
          </p:nvPr>
        </p:nvSpPr>
        <p:spPr>
          <a:xfrm>
            <a:off x="1077820" y="246743"/>
            <a:ext cx="5725628" cy="6037943"/>
          </a:xfrm>
        </p:spPr>
        <p:txBody>
          <a:bodyPr vert="eaVert"/>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4" name="Date Placeholder 3"/>
          <p:cNvSpPr>
            <a:spLocks noGrp="1"/>
          </p:cNvSpPr>
          <p:nvPr>
            <p:ph type="dt" sz="half" idx="10"/>
          </p:nvPr>
        </p:nvSpPr>
        <p:spPr/>
        <p:txBody>
          <a:bodyPr/>
          <a:lstStyle/>
          <a:p>
            <a:fld id="{7CB3284F-D5A0-40F6-AFEC-F54E381A09BD}" type="datetime1">
              <a:rPr lang="sl-SI" smtClean="0"/>
              <a:t>25.11.2015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A3F8E0E-57B0-4669-9767-DB5646771F29}" type="slidenum">
              <a:rPr lang="sl-SI" smtClean="0"/>
              <a:t>‹#›</a:t>
            </a:fld>
            <a:endParaRPr lang="sl-SI"/>
          </a:p>
        </p:txBody>
      </p:sp>
    </p:spTree>
    <p:extLst>
      <p:ext uri="{BB962C8B-B14F-4D97-AF65-F5344CB8AC3E}">
        <p14:creationId xmlns:p14="http://schemas.microsoft.com/office/powerpoint/2010/main" val="30639993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820" y="1268362"/>
            <a:ext cx="7811602" cy="5030839"/>
          </a:xfr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4" name="Date Placeholder 3"/>
          <p:cNvSpPr>
            <a:spLocks noGrp="1"/>
          </p:cNvSpPr>
          <p:nvPr>
            <p:ph type="dt" sz="half" idx="10"/>
          </p:nvPr>
        </p:nvSpPr>
        <p:spPr/>
        <p:txBody>
          <a:bodyPr/>
          <a:lstStyle>
            <a:lvl1pPr algn="r">
              <a:defRPr/>
            </a:lvl1pPr>
          </a:lstStyle>
          <a:p>
            <a:fld id="{25E71AFA-1177-439F-9930-1A26CFA5C7B6}" type="datetime1">
              <a:rPr lang="sl-SI" smtClean="0"/>
              <a:pPr/>
              <a:t>25.11.2015</a:t>
            </a:fld>
            <a:endParaRPr lang="sl-SI" dirty="0"/>
          </a:p>
        </p:txBody>
      </p:sp>
      <p:sp>
        <p:nvSpPr>
          <p:cNvPr id="9" name="Slide Number Placeholder 5"/>
          <p:cNvSpPr>
            <a:spLocks noGrp="1"/>
          </p:cNvSpPr>
          <p:nvPr>
            <p:ph type="sldNum" sz="quarter" idx="4"/>
          </p:nvPr>
        </p:nvSpPr>
        <p:spPr>
          <a:xfrm>
            <a:off x="8515350" y="6492876"/>
            <a:ext cx="374074" cy="365125"/>
          </a:xfrm>
          <a:prstGeom prst="rect">
            <a:avLst/>
          </a:prstGeom>
        </p:spPr>
        <p:txBody>
          <a:bodyPr vert="horz" lIns="91440" tIns="45720" rIns="91440" bIns="45720" rtlCol="0" anchor="ctr"/>
          <a:lstStyle>
            <a:lvl1pPr algn="r">
              <a:defRPr sz="1800">
                <a:solidFill>
                  <a:schemeClr val="tx1"/>
                </a:solidFill>
                <a:effectLst>
                  <a:outerShdw blurRad="38100" dist="38100" dir="2700000" algn="tl">
                    <a:srgbClr val="000000">
                      <a:alpha val="43137"/>
                    </a:srgbClr>
                  </a:outerShdw>
                </a:effectLst>
                <a:latin typeface="+mj-lt"/>
              </a:defRPr>
            </a:lvl1pPr>
          </a:lstStyle>
          <a:p>
            <a:fld id="{8A3F8E0E-57B0-4669-9767-DB5646771F29}" type="slidenum">
              <a:rPr lang="sl-SI" smtClean="0"/>
              <a:pPr/>
              <a:t>‹#›</a:t>
            </a:fld>
            <a:endParaRPr lang="sl-SI" dirty="0"/>
          </a:p>
        </p:txBody>
      </p:sp>
      <p:sp>
        <p:nvSpPr>
          <p:cNvPr id="11" name="Title Placeholder 1"/>
          <p:cNvSpPr>
            <a:spLocks noGrp="1"/>
          </p:cNvSpPr>
          <p:nvPr>
            <p:ph type="title"/>
          </p:nvPr>
        </p:nvSpPr>
        <p:spPr>
          <a:xfrm>
            <a:off x="1077820" y="123491"/>
            <a:ext cx="7811603" cy="990935"/>
          </a:xfrm>
          <a:prstGeom prst="rect">
            <a:avLst/>
          </a:prstGeom>
        </p:spPr>
        <p:txBody>
          <a:bodyPr vert="horz" lIns="91440" tIns="45720" rIns="91440" bIns="45720" rtlCol="0" anchor="ctr">
            <a:normAutofit/>
          </a:bodyPr>
          <a:lstStyle/>
          <a:p>
            <a:r>
              <a:rPr lang="sl-SI" dirty="0" smtClean="0"/>
              <a:t>Uredite slog naslova matrice</a:t>
            </a:r>
            <a:endParaRPr lang="en-US" dirty="0"/>
          </a:p>
        </p:txBody>
      </p:sp>
      <p:sp>
        <p:nvSpPr>
          <p:cNvPr id="8" name="Footer Placeholder 4"/>
          <p:cNvSpPr>
            <a:spLocks noGrp="1"/>
          </p:cNvSpPr>
          <p:nvPr>
            <p:ph type="ftr" sz="quarter" idx="3"/>
          </p:nvPr>
        </p:nvSpPr>
        <p:spPr>
          <a:xfrm>
            <a:off x="1077820" y="6492876"/>
            <a:ext cx="7323230" cy="365125"/>
          </a:xfrm>
          <a:prstGeom prst="rect">
            <a:avLst/>
          </a:prstGeom>
        </p:spPr>
        <p:txBody>
          <a:bodyPr vert="horz" lIns="91440" tIns="45720" rIns="91440" bIns="45720" rtlCol="0" anchor="ctr"/>
          <a:lstStyle>
            <a:lvl1pPr algn="ctr">
              <a:defRPr sz="1600">
                <a:solidFill>
                  <a:schemeClr val="tx1"/>
                </a:solidFill>
                <a:latin typeface="+mj-lt"/>
              </a:defRPr>
            </a:lvl1pPr>
          </a:lstStyle>
          <a:p>
            <a:endParaRPr lang="sl-SI" dirty="0"/>
          </a:p>
        </p:txBody>
      </p:sp>
    </p:spTree>
    <p:extLst>
      <p:ext uri="{BB962C8B-B14F-4D97-AF65-F5344CB8AC3E}">
        <p14:creationId xmlns:p14="http://schemas.microsoft.com/office/powerpoint/2010/main" val="34102338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077820" y="1805721"/>
            <a:ext cx="7811603" cy="1236662"/>
          </a:xfrm>
        </p:spPr>
        <p:txBody>
          <a:bodyPr anchor="b">
            <a:normAutofit/>
          </a:bodyPr>
          <a:lstStyle>
            <a:lvl1pPr>
              <a:defRPr sz="3600"/>
            </a:lvl1pPr>
          </a:lstStyle>
          <a:p>
            <a:r>
              <a:rPr lang="sl-SI" dirty="0" smtClean="0"/>
              <a:t>Uredite slog naslova matrice</a:t>
            </a:r>
            <a:endParaRPr lang="en-US" dirty="0"/>
          </a:p>
        </p:txBody>
      </p:sp>
      <p:sp>
        <p:nvSpPr>
          <p:cNvPr id="3" name="Text Placeholder 2"/>
          <p:cNvSpPr>
            <a:spLocks noGrp="1"/>
          </p:cNvSpPr>
          <p:nvPr>
            <p:ph type="body" idx="1"/>
          </p:nvPr>
        </p:nvSpPr>
        <p:spPr>
          <a:xfrm>
            <a:off x="1077820" y="3262516"/>
            <a:ext cx="7811603" cy="165946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dirty="0" smtClean="0"/>
              <a:t>Uredite sloge besedila matrice</a:t>
            </a:r>
          </a:p>
        </p:txBody>
      </p:sp>
      <p:sp>
        <p:nvSpPr>
          <p:cNvPr id="4" name="Date Placeholder 3"/>
          <p:cNvSpPr>
            <a:spLocks noGrp="1"/>
          </p:cNvSpPr>
          <p:nvPr>
            <p:ph type="dt" sz="half" idx="10"/>
          </p:nvPr>
        </p:nvSpPr>
        <p:spPr/>
        <p:txBody>
          <a:bodyPr/>
          <a:lstStyle/>
          <a:p>
            <a:fld id="{5B851E87-DBB9-43CA-9F28-D6E569334A21}" type="datetime1">
              <a:rPr lang="sl-SI" smtClean="0"/>
              <a:t>25.11.2015</a:t>
            </a:fld>
            <a:endParaRPr lang="sl-SI"/>
          </a:p>
        </p:txBody>
      </p:sp>
      <p:sp>
        <p:nvSpPr>
          <p:cNvPr id="6" name="Slide Number Placeholder 5"/>
          <p:cNvSpPr>
            <a:spLocks noGrp="1"/>
          </p:cNvSpPr>
          <p:nvPr>
            <p:ph type="sldNum" sz="quarter" idx="12"/>
          </p:nvPr>
        </p:nvSpPr>
        <p:spPr/>
        <p:txBody>
          <a:bodyPr/>
          <a:lstStyle/>
          <a:p>
            <a:fld id="{8A3F8E0E-57B0-4669-9767-DB5646771F29}" type="slidenum">
              <a:rPr lang="sl-SI" smtClean="0"/>
              <a:t>‹#›</a:t>
            </a:fld>
            <a:endParaRPr lang="sl-SI"/>
          </a:p>
        </p:txBody>
      </p:sp>
      <p:sp>
        <p:nvSpPr>
          <p:cNvPr id="8" name="Footer Placeholder 4"/>
          <p:cNvSpPr>
            <a:spLocks noGrp="1"/>
          </p:cNvSpPr>
          <p:nvPr>
            <p:ph type="ftr" sz="quarter" idx="3"/>
          </p:nvPr>
        </p:nvSpPr>
        <p:spPr>
          <a:xfrm>
            <a:off x="1077820" y="6492876"/>
            <a:ext cx="7323230" cy="365125"/>
          </a:xfrm>
          <a:prstGeom prst="rect">
            <a:avLst/>
          </a:prstGeom>
        </p:spPr>
        <p:txBody>
          <a:bodyPr vert="horz" lIns="91440" tIns="45720" rIns="91440" bIns="45720" rtlCol="0" anchor="ctr"/>
          <a:lstStyle>
            <a:lvl1pPr algn="ctr">
              <a:defRPr sz="1600">
                <a:solidFill>
                  <a:schemeClr val="tx1"/>
                </a:solidFill>
                <a:latin typeface="+mj-lt"/>
              </a:defRPr>
            </a:lvl1pPr>
          </a:lstStyle>
          <a:p>
            <a:endParaRPr lang="sl-SI" dirty="0"/>
          </a:p>
        </p:txBody>
      </p:sp>
    </p:spTree>
    <p:extLst>
      <p:ext uri="{BB962C8B-B14F-4D97-AF65-F5344CB8AC3E}">
        <p14:creationId xmlns:p14="http://schemas.microsoft.com/office/powerpoint/2010/main" val="14849691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e vsebin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941F891-BCC8-4369-A980-54546F95A6BA}" type="datetime1">
              <a:rPr lang="sl-SI" smtClean="0"/>
              <a:t>25.11.2015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A3F8E0E-57B0-4669-9767-DB5646771F29}" type="slidenum">
              <a:rPr lang="sl-SI" smtClean="0"/>
              <a:t>‹#›</a:t>
            </a:fld>
            <a:endParaRPr lang="sl-SI"/>
          </a:p>
        </p:txBody>
      </p:sp>
      <p:sp>
        <p:nvSpPr>
          <p:cNvPr id="8" name="Content Placeholder 3"/>
          <p:cNvSpPr>
            <a:spLocks noGrp="1"/>
          </p:cNvSpPr>
          <p:nvPr>
            <p:ph sz="half" idx="13"/>
          </p:nvPr>
        </p:nvSpPr>
        <p:spPr>
          <a:xfrm>
            <a:off x="1077820" y="1281675"/>
            <a:ext cx="3808505" cy="5043949"/>
          </a:xfr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10" name="Title Placeholder 1"/>
          <p:cNvSpPr>
            <a:spLocks noGrp="1"/>
          </p:cNvSpPr>
          <p:nvPr>
            <p:ph type="title"/>
          </p:nvPr>
        </p:nvSpPr>
        <p:spPr>
          <a:xfrm>
            <a:off x="1077820" y="123491"/>
            <a:ext cx="7811603" cy="990935"/>
          </a:xfrm>
          <a:prstGeom prst="rect">
            <a:avLst/>
          </a:prstGeom>
        </p:spPr>
        <p:txBody>
          <a:bodyPr vert="horz" lIns="91440" tIns="45720" rIns="91440" bIns="45720" rtlCol="0" anchor="ctr">
            <a:normAutofit/>
          </a:bodyPr>
          <a:lstStyle/>
          <a:p>
            <a:r>
              <a:rPr lang="sl-SI" dirty="0" smtClean="0"/>
              <a:t>Uredite slog naslova matrice</a:t>
            </a:r>
            <a:endParaRPr lang="en-US" dirty="0"/>
          </a:p>
        </p:txBody>
      </p:sp>
      <p:sp>
        <p:nvSpPr>
          <p:cNvPr id="13" name="Content Placeholder 3"/>
          <p:cNvSpPr>
            <a:spLocks noGrp="1"/>
          </p:cNvSpPr>
          <p:nvPr>
            <p:ph sz="half" idx="14"/>
          </p:nvPr>
        </p:nvSpPr>
        <p:spPr>
          <a:xfrm>
            <a:off x="5080918" y="1281675"/>
            <a:ext cx="3808505" cy="5043949"/>
          </a:xfr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Tree>
    <p:extLst>
      <p:ext uri="{BB962C8B-B14F-4D97-AF65-F5344CB8AC3E}">
        <p14:creationId xmlns:p14="http://schemas.microsoft.com/office/powerpoint/2010/main" val="40825927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merjav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B6CA110-A225-4D5B-B8A1-61889C44E169}" type="datetime1">
              <a:rPr lang="sl-SI" smtClean="0"/>
              <a:t>25.11.2015</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8A3F8E0E-57B0-4669-9767-DB5646771F29}" type="slidenum">
              <a:rPr lang="sl-SI" smtClean="0"/>
              <a:t>‹#›</a:t>
            </a:fld>
            <a:endParaRPr lang="sl-SI"/>
          </a:p>
        </p:txBody>
      </p:sp>
      <p:sp>
        <p:nvSpPr>
          <p:cNvPr id="10" name="Text Placeholder 4"/>
          <p:cNvSpPr>
            <a:spLocks noGrp="1"/>
          </p:cNvSpPr>
          <p:nvPr>
            <p:ph type="body" sz="quarter" idx="15"/>
          </p:nvPr>
        </p:nvSpPr>
        <p:spPr>
          <a:xfrm>
            <a:off x="1077820" y="1267228"/>
            <a:ext cx="3798980"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smtClean="0"/>
              <a:t>Uredite sloge besedila matrice</a:t>
            </a:r>
          </a:p>
        </p:txBody>
      </p:sp>
      <p:sp>
        <p:nvSpPr>
          <p:cNvPr id="11" name="Content Placeholder 5"/>
          <p:cNvSpPr>
            <a:spLocks noGrp="1"/>
          </p:cNvSpPr>
          <p:nvPr>
            <p:ph sz="quarter" idx="16"/>
          </p:nvPr>
        </p:nvSpPr>
        <p:spPr>
          <a:xfrm>
            <a:off x="1077820" y="2091140"/>
            <a:ext cx="3798980" cy="4208061"/>
          </a:xfr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13" name="Title Placeholder 1"/>
          <p:cNvSpPr>
            <a:spLocks noGrp="1"/>
          </p:cNvSpPr>
          <p:nvPr>
            <p:ph type="title"/>
          </p:nvPr>
        </p:nvSpPr>
        <p:spPr>
          <a:xfrm>
            <a:off x="1077820" y="123491"/>
            <a:ext cx="7811603" cy="990935"/>
          </a:xfrm>
          <a:prstGeom prst="rect">
            <a:avLst/>
          </a:prstGeom>
        </p:spPr>
        <p:txBody>
          <a:bodyPr vert="horz" lIns="91440" tIns="45720" rIns="91440" bIns="45720" rtlCol="0" anchor="ctr">
            <a:normAutofit/>
          </a:bodyPr>
          <a:lstStyle/>
          <a:p>
            <a:r>
              <a:rPr lang="sl-SI" dirty="0" smtClean="0"/>
              <a:t>Uredite slog naslova matrice</a:t>
            </a:r>
            <a:endParaRPr lang="en-US" dirty="0"/>
          </a:p>
        </p:txBody>
      </p:sp>
      <p:sp>
        <p:nvSpPr>
          <p:cNvPr id="12" name="Text Placeholder 4"/>
          <p:cNvSpPr>
            <a:spLocks noGrp="1"/>
          </p:cNvSpPr>
          <p:nvPr>
            <p:ph type="body" sz="quarter" idx="17"/>
          </p:nvPr>
        </p:nvSpPr>
        <p:spPr>
          <a:xfrm>
            <a:off x="5090443" y="1267228"/>
            <a:ext cx="3798980"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smtClean="0"/>
              <a:t>Uredite sloge besedila matrice</a:t>
            </a:r>
          </a:p>
        </p:txBody>
      </p:sp>
      <p:sp>
        <p:nvSpPr>
          <p:cNvPr id="16" name="Content Placeholder 5"/>
          <p:cNvSpPr>
            <a:spLocks noGrp="1"/>
          </p:cNvSpPr>
          <p:nvPr>
            <p:ph sz="quarter" idx="18"/>
          </p:nvPr>
        </p:nvSpPr>
        <p:spPr>
          <a:xfrm>
            <a:off x="5090443" y="2091140"/>
            <a:ext cx="3798980" cy="4208061"/>
          </a:xfr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Tree>
    <p:extLst>
      <p:ext uri="{BB962C8B-B14F-4D97-AF65-F5344CB8AC3E}">
        <p14:creationId xmlns:p14="http://schemas.microsoft.com/office/powerpoint/2010/main" val="8320391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o naslov">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7104E9-65E1-46C4-8950-6FA561011C00}" type="datetime1">
              <a:rPr lang="sl-SI" smtClean="0"/>
              <a:t>25.11.2015</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8A3F8E0E-57B0-4669-9767-DB5646771F29}" type="slidenum">
              <a:rPr lang="sl-SI" smtClean="0"/>
              <a:t>‹#›</a:t>
            </a:fld>
            <a:endParaRPr lang="sl-SI"/>
          </a:p>
        </p:txBody>
      </p:sp>
      <p:sp>
        <p:nvSpPr>
          <p:cNvPr id="7" name="Title Placeholder 1"/>
          <p:cNvSpPr>
            <a:spLocks noGrp="1"/>
          </p:cNvSpPr>
          <p:nvPr>
            <p:ph type="title"/>
          </p:nvPr>
        </p:nvSpPr>
        <p:spPr>
          <a:xfrm>
            <a:off x="1077820" y="123491"/>
            <a:ext cx="7811603" cy="990935"/>
          </a:xfrm>
          <a:prstGeom prst="rect">
            <a:avLst/>
          </a:prstGeom>
        </p:spPr>
        <p:txBody>
          <a:bodyPr vert="horz" lIns="91440" tIns="45720" rIns="91440" bIns="45720" rtlCol="0" anchor="ctr">
            <a:normAutofit/>
          </a:bodyPr>
          <a:lstStyle/>
          <a:p>
            <a:r>
              <a:rPr lang="sl-SI" dirty="0" smtClean="0"/>
              <a:t>Uredite slog naslova matrice</a:t>
            </a:r>
            <a:endParaRPr lang="en-US" dirty="0"/>
          </a:p>
        </p:txBody>
      </p:sp>
    </p:spTree>
    <p:extLst>
      <p:ext uri="{BB962C8B-B14F-4D97-AF65-F5344CB8AC3E}">
        <p14:creationId xmlns:p14="http://schemas.microsoft.com/office/powerpoint/2010/main" val="38342052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D705E-99D8-4DEF-839A-EE61D423D57D}" type="datetime1">
              <a:rPr lang="sl-SI" smtClean="0"/>
              <a:t>25.11.2015</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8A3F8E0E-57B0-4669-9767-DB5646771F29}" type="slidenum">
              <a:rPr lang="sl-SI" smtClean="0"/>
              <a:t>‹#›</a:t>
            </a:fld>
            <a:endParaRPr lang="sl-SI"/>
          </a:p>
        </p:txBody>
      </p:sp>
    </p:spTree>
    <p:extLst>
      <p:ext uri="{BB962C8B-B14F-4D97-AF65-F5344CB8AC3E}">
        <p14:creationId xmlns:p14="http://schemas.microsoft.com/office/powerpoint/2010/main" val="34875305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1077820" y="134307"/>
            <a:ext cx="3198905" cy="1104900"/>
          </a:xfrm>
        </p:spPr>
        <p:txBody>
          <a:bodyPr anchor="b"/>
          <a:lstStyle>
            <a:lvl1pPr>
              <a:defRPr sz="3200"/>
            </a:lvl1pPr>
          </a:lstStyle>
          <a:p>
            <a:r>
              <a:rPr lang="sl-SI" dirty="0" smtClean="0"/>
              <a:t>Uredite slog naslova matrice</a:t>
            </a:r>
            <a:endParaRPr lang="en-US" dirty="0"/>
          </a:p>
        </p:txBody>
      </p:sp>
      <p:sp>
        <p:nvSpPr>
          <p:cNvPr id="3" name="Content Placeholder 2"/>
          <p:cNvSpPr>
            <a:spLocks noGrp="1"/>
          </p:cNvSpPr>
          <p:nvPr>
            <p:ph idx="1"/>
          </p:nvPr>
        </p:nvSpPr>
        <p:spPr>
          <a:xfrm>
            <a:off x="4457701" y="1239209"/>
            <a:ext cx="4431723" cy="50677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4" name="Text Placeholder 3"/>
          <p:cNvSpPr>
            <a:spLocks noGrp="1"/>
          </p:cNvSpPr>
          <p:nvPr>
            <p:ph type="body" sz="half" idx="2"/>
          </p:nvPr>
        </p:nvSpPr>
        <p:spPr>
          <a:xfrm>
            <a:off x="1077820" y="1239208"/>
            <a:ext cx="3198905" cy="507450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smtClean="0"/>
              <a:t>Uredite sloge besedila matrice</a:t>
            </a:r>
          </a:p>
        </p:txBody>
      </p:sp>
      <p:sp>
        <p:nvSpPr>
          <p:cNvPr id="5" name="Date Placeholder 4"/>
          <p:cNvSpPr>
            <a:spLocks noGrp="1"/>
          </p:cNvSpPr>
          <p:nvPr>
            <p:ph type="dt" sz="half" idx="10"/>
          </p:nvPr>
        </p:nvSpPr>
        <p:spPr/>
        <p:txBody>
          <a:bodyPr/>
          <a:lstStyle/>
          <a:p>
            <a:fld id="{A913381B-B518-4C9F-8665-BB6765E91F67}" type="datetime1">
              <a:rPr lang="sl-SI" smtClean="0"/>
              <a:t>25.11.2015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A3F8E0E-57B0-4669-9767-DB5646771F29}" type="slidenum">
              <a:rPr lang="sl-SI" smtClean="0"/>
              <a:t>‹#›</a:t>
            </a:fld>
            <a:endParaRPr lang="sl-SI"/>
          </a:p>
        </p:txBody>
      </p:sp>
    </p:spTree>
    <p:extLst>
      <p:ext uri="{BB962C8B-B14F-4D97-AF65-F5344CB8AC3E}">
        <p14:creationId xmlns:p14="http://schemas.microsoft.com/office/powerpoint/2010/main" val="17876635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slov in slik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476750" y="1239208"/>
            <a:ext cx="4412673" cy="507450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5" name="Date Placeholder 4"/>
          <p:cNvSpPr>
            <a:spLocks noGrp="1"/>
          </p:cNvSpPr>
          <p:nvPr>
            <p:ph type="dt" sz="half" idx="10"/>
          </p:nvPr>
        </p:nvSpPr>
        <p:spPr/>
        <p:txBody>
          <a:bodyPr/>
          <a:lstStyle/>
          <a:p>
            <a:fld id="{E47CDCD5-CDCA-4B8C-B2B4-665F2DD69959}" type="datetime1">
              <a:rPr lang="sl-SI" smtClean="0"/>
              <a:t>25.11.2015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A3F8E0E-57B0-4669-9767-DB5646771F29}" type="slidenum">
              <a:rPr lang="sl-SI" smtClean="0"/>
              <a:t>‹#›</a:t>
            </a:fld>
            <a:endParaRPr lang="sl-SI"/>
          </a:p>
        </p:txBody>
      </p:sp>
      <p:sp>
        <p:nvSpPr>
          <p:cNvPr id="10" name="Title 1"/>
          <p:cNvSpPr>
            <a:spLocks noGrp="1"/>
          </p:cNvSpPr>
          <p:nvPr>
            <p:ph type="title"/>
          </p:nvPr>
        </p:nvSpPr>
        <p:spPr>
          <a:xfrm>
            <a:off x="1077820" y="134307"/>
            <a:ext cx="3198905" cy="1104900"/>
          </a:xfrm>
        </p:spPr>
        <p:txBody>
          <a:bodyPr anchor="b"/>
          <a:lstStyle>
            <a:lvl1pPr>
              <a:defRPr sz="3200"/>
            </a:lvl1pPr>
          </a:lstStyle>
          <a:p>
            <a:r>
              <a:rPr lang="sl-SI" dirty="0" smtClean="0"/>
              <a:t>Uredite slog naslova matrice</a:t>
            </a:r>
            <a:endParaRPr lang="en-US" dirty="0"/>
          </a:p>
        </p:txBody>
      </p:sp>
      <p:sp>
        <p:nvSpPr>
          <p:cNvPr id="11" name="Text Placeholder 3"/>
          <p:cNvSpPr>
            <a:spLocks noGrp="1"/>
          </p:cNvSpPr>
          <p:nvPr>
            <p:ph type="body" sz="half" idx="2"/>
          </p:nvPr>
        </p:nvSpPr>
        <p:spPr>
          <a:xfrm>
            <a:off x="1077820" y="1239208"/>
            <a:ext cx="3198905" cy="507450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smtClean="0"/>
              <a:t>Uredite sloge besedila matrice</a:t>
            </a:r>
          </a:p>
        </p:txBody>
      </p:sp>
    </p:spTree>
    <p:extLst>
      <p:ext uri="{BB962C8B-B14F-4D97-AF65-F5344CB8AC3E}">
        <p14:creationId xmlns:p14="http://schemas.microsoft.com/office/powerpoint/2010/main" val="37700425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Photocopy/>
                    </a14:imgEffect>
                    <a14:imgEffect>
                      <a14:sharpenSoften amount="-50000"/>
                    </a14:imgEffect>
                    <a14:imgEffect>
                      <a14:saturation sat="33000"/>
                    </a14:imgEffect>
                  </a14:imgLayer>
                </a14:imgProps>
              </a:ext>
            </a:extLst>
          </a:blip>
          <a:srcRect/>
          <a:stretch>
            <a:fillRect t="-49000" b="-4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7820" y="123491"/>
            <a:ext cx="7811603" cy="990935"/>
          </a:xfrm>
          <a:prstGeom prst="rect">
            <a:avLst/>
          </a:prstGeom>
        </p:spPr>
        <p:txBody>
          <a:bodyPr vert="horz" lIns="91440" tIns="45720" rIns="91440" bIns="45720" rtlCol="0" anchor="ctr">
            <a:normAutofit/>
          </a:bodyPr>
          <a:lstStyle/>
          <a:p>
            <a:r>
              <a:rPr lang="sl-SI" dirty="0" smtClean="0"/>
              <a:t>Uredite slog naslova matrice</a:t>
            </a:r>
            <a:endParaRPr lang="en-US" dirty="0"/>
          </a:p>
        </p:txBody>
      </p:sp>
      <p:sp>
        <p:nvSpPr>
          <p:cNvPr id="3" name="Text Placeholder 2"/>
          <p:cNvSpPr>
            <a:spLocks noGrp="1"/>
          </p:cNvSpPr>
          <p:nvPr>
            <p:ph type="body" idx="1"/>
          </p:nvPr>
        </p:nvSpPr>
        <p:spPr>
          <a:xfrm>
            <a:off x="1077820" y="1278194"/>
            <a:ext cx="7811603" cy="5034116"/>
          </a:xfrm>
          <a:prstGeom prst="rect">
            <a:avLst/>
          </a:prstGeom>
        </p:spPr>
        <p:txBody>
          <a:bodyPr vert="horz" lIns="91440" tIns="45720" rIns="91440" bIns="45720" rtlCol="0">
            <a:normAutofit/>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4" name="Date Placeholder 3"/>
          <p:cNvSpPr>
            <a:spLocks noGrp="1"/>
          </p:cNvSpPr>
          <p:nvPr>
            <p:ph type="dt" sz="half" idx="2"/>
          </p:nvPr>
        </p:nvSpPr>
        <p:spPr>
          <a:xfrm>
            <a:off x="0" y="6492876"/>
            <a:ext cx="959032" cy="365125"/>
          </a:xfrm>
          <a:prstGeom prst="rect">
            <a:avLst/>
          </a:prstGeom>
        </p:spPr>
        <p:txBody>
          <a:bodyPr vert="horz" lIns="91440" tIns="45720" rIns="91440" bIns="45720" rtlCol="0" anchor="ctr"/>
          <a:lstStyle>
            <a:lvl1pPr algn="r">
              <a:defRPr sz="1800" b="0">
                <a:solidFill>
                  <a:schemeClr val="tx1"/>
                </a:solidFill>
                <a:effectLst>
                  <a:outerShdw blurRad="38100" dist="38100" dir="2700000" algn="tl">
                    <a:srgbClr val="000000">
                      <a:alpha val="43137"/>
                    </a:srgbClr>
                  </a:outerShdw>
                </a:effectLst>
                <a:latin typeface="+mj-lt"/>
              </a:defRPr>
            </a:lvl1pPr>
          </a:lstStyle>
          <a:p>
            <a:fld id="{80ABBFAF-2C2D-492A-8ABA-EE45555F6457}" type="datetime1">
              <a:rPr lang="sl-SI" smtClean="0"/>
              <a:pPr/>
              <a:t>25.11.2015</a:t>
            </a:fld>
            <a:endParaRPr lang="sl-SI" dirty="0"/>
          </a:p>
        </p:txBody>
      </p:sp>
      <p:sp>
        <p:nvSpPr>
          <p:cNvPr id="5" name="Footer Placeholder 4"/>
          <p:cNvSpPr>
            <a:spLocks noGrp="1"/>
          </p:cNvSpPr>
          <p:nvPr>
            <p:ph type="ftr" sz="quarter" idx="3"/>
          </p:nvPr>
        </p:nvSpPr>
        <p:spPr>
          <a:xfrm>
            <a:off x="1077820" y="6492876"/>
            <a:ext cx="7323230" cy="365125"/>
          </a:xfrm>
          <a:prstGeom prst="rect">
            <a:avLst/>
          </a:prstGeom>
        </p:spPr>
        <p:txBody>
          <a:bodyPr vert="horz" lIns="91440" tIns="45720" rIns="91440" bIns="45720" rtlCol="0" anchor="ctr"/>
          <a:lstStyle>
            <a:lvl1pPr algn="ctr">
              <a:defRPr sz="1600">
                <a:solidFill>
                  <a:schemeClr val="tx1"/>
                </a:solidFill>
                <a:latin typeface="+mj-lt"/>
              </a:defRPr>
            </a:lvl1pPr>
          </a:lstStyle>
          <a:p>
            <a:endParaRPr lang="sl-SI" dirty="0"/>
          </a:p>
        </p:txBody>
      </p:sp>
      <p:sp>
        <p:nvSpPr>
          <p:cNvPr id="6" name="Slide Number Placeholder 5"/>
          <p:cNvSpPr>
            <a:spLocks noGrp="1"/>
          </p:cNvSpPr>
          <p:nvPr>
            <p:ph type="sldNum" sz="quarter" idx="4"/>
          </p:nvPr>
        </p:nvSpPr>
        <p:spPr>
          <a:xfrm>
            <a:off x="8515350" y="6492876"/>
            <a:ext cx="374074" cy="365125"/>
          </a:xfrm>
          <a:prstGeom prst="rect">
            <a:avLst/>
          </a:prstGeom>
        </p:spPr>
        <p:txBody>
          <a:bodyPr vert="horz" lIns="91440" tIns="45720" rIns="91440" bIns="45720" rtlCol="0" anchor="ctr"/>
          <a:lstStyle>
            <a:lvl1pPr algn="r">
              <a:defRPr sz="1800">
                <a:solidFill>
                  <a:schemeClr val="tx1"/>
                </a:solidFill>
                <a:effectLst>
                  <a:outerShdw blurRad="38100" dist="38100" dir="2700000" algn="tl">
                    <a:srgbClr val="000000">
                      <a:alpha val="43137"/>
                    </a:srgbClr>
                  </a:outerShdw>
                </a:effectLst>
                <a:latin typeface="+mj-lt"/>
              </a:defRPr>
            </a:lvl1pPr>
          </a:lstStyle>
          <a:p>
            <a:fld id="{8A3F8E0E-57B0-4669-9767-DB5646771F29}" type="slidenum">
              <a:rPr lang="sl-SI" smtClean="0"/>
              <a:pPr/>
              <a:t>‹#›</a:t>
            </a:fld>
            <a:endParaRPr lang="sl-SI" dirty="0"/>
          </a:p>
        </p:txBody>
      </p:sp>
      <p:sp>
        <p:nvSpPr>
          <p:cNvPr id="13" name="Date Placeholder 3"/>
          <p:cNvSpPr txBox="1">
            <a:spLocks/>
          </p:cNvSpPr>
          <p:nvPr userDrawn="1"/>
        </p:nvSpPr>
        <p:spPr>
          <a:xfrm>
            <a:off x="-1" y="436395"/>
            <a:ext cx="1077820" cy="365125"/>
          </a:xfrm>
          <a:prstGeom prst="rect">
            <a:avLst/>
          </a:prstGeom>
        </p:spPr>
        <p:txBody>
          <a:bodyPr vert="horz" lIns="91440" tIns="45720" rIns="91440" bIns="45720" rtlCol="0" anchor="ctr"/>
          <a:lstStyle>
            <a:defPPr>
              <a:defRPr lang="sl-S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040" b="1" dirty="0" smtClean="0">
                <a:solidFill>
                  <a:schemeClr val="tx1"/>
                </a:solidFill>
                <a:effectLst>
                  <a:outerShdw blurRad="38100" dist="38100" dir="2700000" algn="tl">
                    <a:srgbClr val="000000">
                      <a:alpha val="43137"/>
                    </a:srgbClr>
                  </a:outerShdw>
                </a:effectLst>
                <a:latin typeface="+mj-lt"/>
              </a:rPr>
              <a:t>Center za</a:t>
            </a:r>
            <a:r>
              <a:rPr lang="sl-SI" sz="1040" b="1" baseline="0" dirty="0" smtClean="0">
                <a:solidFill>
                  <a:schemeClr val="tx1"/>
                </a:solidFill>
                <a:effectLst>
                  <a:outerShdw blurRad="38100" dist="38100" dir="2700000" algn="tl">
                    <a:srgbClr val="000000">
                      <a:alpha val="43137"/>
                    </a:srgbClr>
                  </a:outerShdw>
                </a:effectLst>
                <a:latin typeface="+mj-lt"/>
              </a:rPr>
              <a:t> razvoj knjižnic</a:t>
            </a:r>
            <a:endParaRPr lang="sl-SI" sz="1040" b="1" dirty="0">
              <a:solidFill>
                <a:schemeClr val="tx1"/>
              </a:solidFill>
              <a:effectLst>
                <a:outerShdw blurRad="38100" dist="38100" dir="2700000" algn="tl">
                  <a:srgbClr val="000000">
                    <a:alpha val="43137"/>
                  </a:srgbClr>
                </a:outerShdw>
              </a:effectLst>
              <a:latin typeface="+mj-lt"/>
            </a:endParaRPr>
          </a:p>
        </p:txBody>
      </p:sp>
      <p:pic>
        <p:nvPicPr>
          <p:cNvPr id="24" name="Slika 2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183" y="123491"/>
            <a:ext cx="975453" cy="365989"/>
          </a:xfrm>
          <a:prstGeom prst="rect">
            <a:avLst/>
          </a:prstGeom>
        </p:spPr>
      </p:pic>
    </p:spTree>
    <p:extLst>
      <p:ext uri="{BB962C8B-B14F-4D97-AF65-F5344CB8AC3E}">
        <p14:creationId xmlns:p14="http://schemas.microsoft.com/office/powerpoint/2010/main" val="22160993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bibsist.nuk.uni-lj.si/statistika/stanje_mreze.ph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zdruzenje-knjiznic.si/media/website/javnomnenjska-raziskava-med-clani-uporabniki-in-neuporabniki-splosnih-knjiznic-v-sloveniji/ZDRU&#381;ENJE-SPLO&#352;NIH-KNJI&#381;NIC-poro&#269;ilo-raziskave-29-09-2011.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ifla.org/publications/ifla-professional-reports-123"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donegallibrary.ie/media/donegal-library/contentassets/files/TaobhTirefinalprintedreport.pdf" TargetMode="External"/><Relationship Id="rId2" Type="http://schemas.openxmlformats.org/officeDocument/2006/relationships/hyperlink" Target="http://www.sl.nsw.gov.au/services/public_libraries/docs/people_places.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Slika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780064" y="0"/>
            <a:ext cx="4735286" cy="7063198"/>
          </a:xfrm>
          <a:prstGeom prst="rect">
            <a:avLst/>
          </a:prstGeom>
        </p:spPr>
      </p:pic>
      <p:sp>
        <p:nvSpPr>
          <p:cNvPr id="4" name="Naslov 3"/>
          <p:cNvSpPr>
            <a:spLocks noGrp="1"/>
          </p:cNvSpPr>
          <p:nvPr>
            <p:ph type="ctrTitle"/>
          </p:nvPr>
        </p:nvSpPr>
        <p:spPr>
          <a:xfrm>
            <a:off x="3113314" y="1836745"/>
            <a:ext cx="5589961" cy="3184512"/>
          </a:xfrm>
        </p:spPr>
        <p:txBody>
          <a:bodyPr>
            <a:noAutofit/>
          </a:bodyPr>
          <a:lstStyle/>
          <a:p>
            <a:r>
              <a:rPr lang="sl-SI" altLang="sl-SI" sz="6000" dirty="0"/>
              <a:t>Načela izgradnje knjižnične mreže:</a:t>
            </a:r>
            <a:br>
              <a:rPr lang="sl-SI" altLang="sl-SI" sz="6000" dirty="0"/>
            </a:br>
            <a:r>
              <a:rPr lang="sl-SI" altLang="sl-SI" sz="6000" dirty="0"/>
              <a:t/>
            </a:r>
            <a:br>
              <a:rPr lang="sl-SI" altLang="sl-SI" sz="6000" dirty="0"/>
            </a:br>
            <a:r>
              <a:rPr lang="sl-SI" altLang="sl-SI" dirty="0"/>
              <a:t>I</a:t>
            </a:r>
            <a:r>
              <a:rPr lang="sl-SI" altLang="sl-SI" dirty="0" smtClean="0"/>
              <a:t>zobraževanje </a:t>
            </a:r>
            <a:r>
              <a:rPr lang="sl-SI" altLang="sl-SI" dirty="0"/>
              <a:t>„Knjižnična mreža in analiza območij OOK“ 26.11.2015</a:t>
            </a:r>
            <a:endParaRPr lang="sl-SI" b="1" dirty="0">
              <a:effectLst>
                <a:outerShdw blurRad="38100" dist="38100" dir="2700000" algn="tl">
                  <a:srgbClr val="000000">
                    <a:alpha val="43137"/>
                  </a:srgbClr>
                </a:outerShdw>
              </a:effectLst>
            </a:endParaRPr>
          </a:p>
        </p:txBody>
      </p:sp>
      <p:sp>
        <p:nvSpPr>
          <p:cNvPr id="10" name="Podnaslov 9"/>
          <p:cNvSpPr>
            <a:spLocks noGrp="1"/>
          </p:cNvSpPr>
          <p:nvPr>
            <p:ph type="subTitle" idx="1"/>
          </p:nvPr>
        </p:nvSpPr>
        <p:spPr>
          <a:xfrm>
            <a:off x="336550" y="3531599"/>
            <a:ext cx="2580821" cy="489857"/>
          </a:xfrm>
        </p:spPr>
        <p:txBody>
          <a:bodyPr>
            <a:normAutofit fontScale="77500" lnSpcReduction="20000"/>
          </a:bodyPr>
          <a:lstStyle/>
          <a:p>
            <a:pPr>
              <a:lnSpc>
                <a:spcPct val="100000"/>
              </a:lnSpc>
            </a:pPr>
            <a:r>
              <a:rPr lang="sl-SI" dirty="0" smtClean="0">
                <a:effectLst>
                  <a:outerShdw blurRad="38100" dist="38100" dir="2700000" algn="tl">
                    <a:srgbClr val="000000">
                      <a:alpha val="43137"/>
                    </a:srgbClr>
                  </a:outerShdw>
                </a:effectLst>
              </a:rPr>
              <a:t>Center za razvoj knjižnic</a:t>
            </a:r>
            <a:endParaRPr lang="sl-SI" dirty="0">
              <a:effectLst>
                <a:outerShdw blurRad="38100" dist="38100" dir="2700000" algn="tl">
                  <a:srgbClr val="000000">
                    <a:alpha val="43137"/>
                  </a:srgbClr>
                </a:outerShdw>
              </a:effectLst>
            </a:endParaRPr>
          </a:p>
        </p:txBody>
      </p:sp>
      <p:sp>
        <p:nvSpPr>
          <p:cNvPr id="9" name="Podnaslov 9"/>
          <p:cNvSpPr txBox="1">
            <a:spLocks/>
          </p:cNvSpPr>
          <p:nvPr/>
        </p:nvSpPr>
        <p:spPr>
          <a:xfrm>
            <a:off x="3984170" y="5084218"/>
            <a:ext cx="4163786" cy="7830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lumMod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lumMod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lumMod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l-SI" b="1" dirty="0" smtClean="0">
                <a:solidFill>
                  <a:schemeClr val="tx1"/>
                </a:solidFill>
                <a:effectLst>
                  <a:outerShdw blurRad="38100" dist="38100" dir="2700000" algn="tl">
                    <a:srgbClr val="000000">
                      <a:alpha val="43137"/>
                    </a:srgbClr>
                  </a:outerShdw>
                </a:effectLst>
                <a:latin typeface="+mj-lt"/>
              </a:rPr>
              <a:t/>
            </a:r>
            <a:br>
              <a:rPr lang="sl-SI" b="1" dirty="0" smtClean="0">
                <a:solidFill>
                  <a:schemeClr val="tx1"/>
                </a:solidFill>
                <a:effectLst>
                  <a:outerShdw blurRad="38100" dist="38100" dir="2700000" algn="tl">
                    <a:srgbClr val="000000">
                      <a:alpha val="43137"/>
                    </a:srgbClr>
                  </a:outerShdw>
                </a:effectLst>
                <a:latin typeface="+mj-lt"/>
              </a:rPr>
            </a:br>
            <a:r>
              <a:rPr lang="sl-SI" b="1" dirty="0" smtClean="0">
                <a:solidFill>
                  <a:schemeClr val="tx1"/>
                </a:solidFill>
                <a:effectLst>
                  <a:outerShdw blurRad="38100" dist="38100" dir="2700000" algn="tl">
                    <a:srgbClr val="000000">
                      <a:alpha val="43137"/>
                    </a:srgbClr>
                  </a:outerShdw>
                </a:effectLst>
                <a:latin typeface="+mj-lt"/>
              </a:rPr>
              <a:t>dr</a:t>
            </a:r>
            <a:r>
              <a:rPr lang="sl-SI" b="1" dirty="0">
                <a:solidFill>
                  <a:schemeClr val="tx1"/>
                </a:solidFill>
                <a:effectLst>
                  <a:outerShdw blurRad="38100" dist="38100" dir="2700000" algn="tl">
                    <a:srgbClr val="000000">
                      <a:alpha val="43137"/>
                    </a:srgbClr>
                  </a:outerShdw>
                </a:effectLst>
                <a:latin typeface="+mj-lt"/>
              </a:rPr>
              <a:t>. </a:t>
            </a:r>
            <a:r>
              <a:rPr lang="sl-SI" b="1" dirty="0" smtClean="0">
                <a:solidFill>
                  <a:schemeClr val="tx1"/>
                </a:solidFill>
                <a:effectLst>
                  <a:outerShdw blurRad="38100" dist="38100" dir="2700000" algn="tl">
                    <a:srgbClr val="000000">
                      <a:alpha val="43137"/>
                    </a:srgbClr>
                  </a:outerShdw>
                </a:effectLst>
                <a:latin typeface="+mj-lt"/>
              </a:rPr>
              <a:t>Gorazd </a:t>
            </a:r>
            <a:r>
              <a:rPr lang="sl-SI" b="1" dirty="0">
                <a:solidFill>
                  <a:schemeClr val="tx1"/>
                </a:solidFill>
                <a:effectLst>
                  <a:outerShdw blurRad="38100" dist="38100" dir="2700000" algn="tl">
                    <a:srgbClr val="000000">
                      <a:alpha val="43137"/>
                    </a:srgbClr>
                  </a:outerShdw>
                </a:effectLst>
                <a:latin typeface="+mj-lt"/>
              </a:rPr>
              <a:t>Vodeb</a:t>
            </a:r>
          </a:p>
        </p:txBody>
      </p:sp>
      <p:sp>
        <p:nvSpPr>
          <p:cNvPr id="11" name="Označba mesta številke diapozitiva 10"/>
          <p:cNvSpPr>
            <a:spLocks noGrp="1"/>
          </p:cNvSpPr>
          <p:nvPr>
            <p:ph type="sldNum" sz="quarter" idx="4"/>
          </p:nvPr>
        </p:nvSpPr>
        <p:spPr>
          <a:xfrm>
            <a:off x="8515350" y="6492876"/>
            <a:ext cx="374074" cy="365125"/>
          </a:xfrm>
        </p:spPr>
        <p:txBody>
          <a:bodyPr/>
          <a:lstStyle/>
          <a:p>
            <a:fld id="{8A3F8E0E-57B0-4669-9767-DB5646771F29}" type="slidenum">
              <a:rPr lang="sl-SI" sz="1800" smtClean="0">
                <a:solidFill>
                  <a:schemeClr val="tx1"/>
                </a:solidFill>
                <a:effectLst>
                  <a:outerShdw blurRad="38100" dist="38100" dir="2700000" algn="tl">
                    <a:srgbClr val="000000">
                      <a:alpha val="43137"/>
                    </a:srgbClr>
                  </a:outerShdw>
                </a:effectLst>
              </a:rPr>
              <a:t>1</a:t>
            </a:fld>
            <a:endParaRPr lang="sl-SI" sz="1800" dirty="0">
              <a:solidFill>
                <a:schemeClr val="tx1"/>
              </a:solidFill>
              <a:effectLst>
                <a:outerShdw blurRad="38100" dist="38100" dir="2700000" algn="tl">
                  <a:srgbClr val="000000">
                    <a:alpha val="43137"/>
                  </a:srgbClr>
                </a:outerShdw>
              </a:effectLst>
            </a:endParaRPr>
          </a:p>
        </p:txBody>
      </p:sp>
      <p:pic>
        <p:nvPicPr>
          <p:cNvPr id="12" name="Slika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273" y="2775857"/>
            <a:ext cx="2183098" cy="653144"/>
          </a:xfrm>
          <a:prstGeom prst="rect">
            <a:avLst/>
          </a:prstGeom>
        </p:spPr>
      </p:pic>
      <p:sp>
        <p:nvSpPr>
          <p:cNvPr id="14" name="Označba mesta datuma 2"/>
          <p:cNvSpPr>
            <a:spLocks noGrp="1"/>
          </p:cNvSpPr>
          <p:nvPr>
            <p:ph type="dt" sz="half" idx="10"/>
          </p:nvPr>
        </p:nvSpPr>
        <p:spPr>
          <a:xfrm>
            <a:off x="-1" y="6492876"/>
            <a:ext cx="1436915" cy="365125"/>
          </a:xfrm>
        </p:spPr>
        <p:txBody>
          <a:bodyPr/>
          <a:lstStyle/>
          <a:p>
            <a:fld id="{25E71AFA-1177-439F-9930-1A26CFA5C7B6}" type="datetime1">
              <a:rPr lang="sl-SI" smtClean="0"/>
              <a:pPr/>
              <a:t>25.11.2015</a:t>
            </a:fld>
            <a:endParaRPr lang="sl-SI" dirty="0"/>
          </a:p>
        </p:txBody>
      </p:sp>
    </p:spTree>
    <p:extLst>
      <p:ext uri="{BB962C8B-B14F-4D97-AF65-F5344CB8AC3E}">
        <p14:creationId xmlns:p14="http://schemas.microsoft.com/office/powerpoint/2010/main" val="2801953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Cilji </a:t>
            </a:r>
            <a:r>
              <a:rPr lang="sl-SI" dirty="0"/>
              <a:t>razvoja podeželja</a:t>
            </a:r>
          </a:p>
        </p:txBody>
      </p:sp>
      <p:sp>
        <p:nvSpPr>
          <p:cNvPr id="3" name="Ograda vsebine 2"/>
          <p:cNvSpPr>
            <a:spLocks noGrp="1"/>
          </p:cNvSpPr>
          <p:nvPr>
            <p:ph idx="1"/>
          </p:nvPr>
        </p:nvSpPr>
        <p:spPr>
          <a:xfrm>
            <a:off x="457200" y="1340768"/>
            <a:ext cx="8229600" cy="4968552"/>
          </a:xfrm>
        </p:spPr>
        <p:txBody>
          <a:bodyPr>
            <a:noAutofit/>
          </a:bodyPr>
          <a:lstStyle/>
          <a:p>
            <a:r>
              <a:rPr lang="sl-SI" sz="2300" dirty="0"/>
              <a:t>O</a:t>
            </a:r>
            <a:r>
              <a:rPr lang="sl-SI" sz="2300" dirty="0" smtClean="0"/>
              <a:t>hranitev poselitve,</a:t>
            </a:r>
          </a:p>
          <a:p>
            <a:r>
              <a:rPr lang="sl-SI" sz="2300" dirty="0" smtClean="0"/>
              <a:t>Gospodarska vitalnost: razvoj </a:t>
            </a:r>
            <a:r>
              <a:rPr lang="sl-SI" sz="2300" dirty="0"/>
              <a:t>kmetijstva, gozdarstva, </a:t>
            </a:r>
            <a:r>
              <a:rPr lang="sl-SI" sz="2300" dirty="0" smtClean="0"/>
              <a:t>turizma, </a:t>
            </a:r>
            <a:r>
              <a:rPr lang="sl-SI" sz="2300" dirty="0"/>
              <a:t>pri čemer se usmerjamo v lokalne vire (človeške in </a:t>
            </a:r>
            <a:r>
              <a:rPr lang="sl-SI" sz="2300" dirty="0" smtClean="0"/>
              <a:t>surovinske),</a:t>
            </a:r>
          </a:p>
          <a:p>
            <a:r>
              <a:rPr lang="sl-SI" sz="2300" dirty="0" smtClean="0"/>
              <a:t>Urejanje </a:t>
            </a:r>
            <a:r>
              <a:rPr lang="sl-SI" sz="2300" dirty="0"/>
              <a:t>prostora (zemljišča, vodotoki, varovanje naravne in kulturne dediščine, zgradb in naselij ter kulturnih spomenikov), </a:t>
            </a:r>
            <a:endParaRPr lang="sl-SI" sz="2300" dirty="0" smtClean="0"/>
          </a:p>
          <a:p>
            <a:r>
              <a:rPr lang="sl-SI" sz="2300" dirty="0" smtClean="0"/>
              <a:t>Ustrezni </a:t>
            </a:r>
            <a:r>
              <a:rPr lang="sl-SI" sz="2300" dirty="0"/>
              <a:t>pogoji za življenje in delo (zdravstvo, šolstvo, otroško in socialno varstvo, skrb za </a:t>
            </a:r>
            <a:r>
              <a:rPr lang="sl-SI" sz="2300" dirty="0" smtClean="0"/>
              <a:t>ostarele),</a:t>
            </a:r>
          </a:p>
          <a:p>
            <a:r>
              <a:rPr lang="sl-SI" sz="2300" dirty="0" smtClean="0"/>
              <a:t>Varovanje </a:t>
            </a:r>
            <a:r>
              <a:rPr lang="sl-SI" sz="2300" dirty="0"/>
              <a:t>kulturne tradicije in običajev, kulturne krajine, usposabljanje za (</a:t>
            </a:r>
            <a:r>
              <a:rPr lang="sl-SI" sz="2300" dirty="0" smtClean="0"/>
              <a:t>samo)razvoj</a:t>
            </a:r>
            <a:r>
              <a:rPr lang="sl-SI" sz="2300" dirty="0"/>
              <a:t>,</a:t>
            </a:r>
          </a:p>
          <a:p>
            <a:r>
              <a:rPr lang="sl-SI" sz="2300" dirty="0" smtClean="0"/>
              <a:t>Načela </a:t>
            </a:r>
            <a:r>
              <a:rPr lang="sl-SI" sz="2300" dirty="0"/>
              <a:t>razvoja: celovitost razvojnega programa, ohranjanje in krepitev identitete, naslonitev na naravne vire, aktivna udeležba prebivalcev, pomoč za </a:t>
            </a:r>
            <a:r>
              <a:rPr lang="sl-SI" sz="2300" dirty="0" smtClean="0"/>
              <a:t>samopomoč, </a:t>
            </a:r>
            <a:r>
              <a:rPr lang="sl-SI" sz="2300" dirty="0"/>
              <a:t>trajnostnost in avtopropulzivnost, sonaravnost in prijaznost do </a:t>
            </a:r>
            <a:r>
              <a:rPr lang="sl-SI" sz="2300" dirty="0" smtClean="0"/>
              <a:t>okolja.</a:t>
            </a:r>
          </a:p>
          <a:p>
            <a:pPr marL="0" indent="0">
              <a:buNone/>
            </a:pPr>
            <a:r>
              <a:rPr lang="sl-SI" sz="1600" dirty="0"/>
              <a:t>(</a:t>
            </a:r>
            <a:r>
              <a:rPr lang="sl-SI" sz="1600" dirty="0" smtClean="0"/>
              <a:t>po Barbič v </a:t>
            </a:r>
            <a:r>
              <a:rPr lang="sl-SI" sz="1600" dirty="0"/>
              <a:t>Benkovič Kraševec)</a:t>
            </a:r>
          </a:p>
          <a:p>
            <a:endParaRPr lang="sl-SI" sz="2300"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10</a:t>
            </a:fld>
            <a:endParaRPr lang="sl-SI"/>
          </a:p>
        </p:txBody>
      </p:sp>
    </p:spTree>
    <p:extLst>
      <p:ext uri="{BB962C8B-B14F-4D97-AF65-F5344CB8AC3E}">
        <p14:creationId xmlns:p14="http://schemas.microsoft.com/office/powerpoint/2010/main" val="730269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Teorija centralnih naselij</a:t>
            </a:r>
            <a:endParaRPr lang="sl-SI" dirty="0"/>
          </a:p>
        </p:txBody>
      </p:sp>
      <p:sp>
        <p:nvSpPr>
          <p:cNvPr id="3" name="Ograda vsebine 2"/>
          <p:cNvSpPr>
            <a:spLocks noGrp="1"/>
          </p:cNvSpPr>
          <p:nvPr>
            <p:ph idx="1"/>
          </p:nvPr>
        </p:nvSpPr>
        <p:spPr/>
        <p:txBody>
          <a:bodyPr>
            <a:normAutofit fontScale="32500" lnSpcReduction="20000"/>
          </a:bodyPr>
          <a:lstStyle/>
          <a:p>
            <a:r>
              <a:rPr lang="sl-SI" sz="8300" dirty="0"/>
              <a:t>Hierarhija centralnih naselij, najnižja so na razdalji 4-5 km</a:t>
            </a:r>
          </a:p>
          <a:p>
            <a:r>
              <a:rPr lang="sl-SI" sz="8300" dirty="0" smtClean="0"/>
              <a:t>Centralna </a:t>
            </a:r>
            <a:r>
              <a:rPr lang="sl-SI" sz="8300" dirty="0"/>
              <a:t>naselja naj podpirajo osnovne funkcije družbe: »živeti v skupnosti«, »stanovati«, »delati«, »oskrbovati se«, »izobraževati se« in tudi komuniciranje</a:t>
            </a:r>
          </a:p>
          <a:p>
            <a:r>
              <a:rPr lang="sl-SI" sz="8300" dirty="0" smtClean="0"/>
              <a:t>Temeljna </a:t>
            </a:r>
            <a:r>
              <a:rPr lang="sl-SI" sz="8300" dirty="0"/>
              <a:t>oskrbna središča sovpadajo s krajevnimi skupnostmi oziroma šolskimi okoliši (različno od avtorjev), izoblikovana na osnovi spontane gravitacije. Od prebivalcev naj ne bi bila oddaljena več kot pol ure. Imajo funkcijo osnovne oskrbe, osnovno šolo in zdravstveno </a:t>
            </a:r>
            <a:r>
              <a:rPr lang="sl-SI" sz="8300" dirty="0" smtClean="0"/>
              <a:t>ambulanto.</a:t>
            </a:r>
            <a:endParaRPr lang="sl-SI" sz="8300" dirty="0"/>
          </a:p>
          <a:p>
            <a:pPr marL="0" indent="0">
              <a:buNone/>
            </a:pPr>
            <a:r>
              <a:rPr lang="sl-SI" sz="4300" dirty="0" smtClean="0"/>
              <a:t>(po Benkovič Kraševec)</a:t>
            </a:r>
            <a:endParaRPr lang="sl-SI" sz="4300" dirty="0"/>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11</a:t>
            </a:fld>
            <a:endParaRPr lang="sl-SI"/>
          </a:p>
        </p:txBody>
      </p:sp>
    </p:spTree>
    <p:extLst>
      <p:ext uri="{BB962C8B-B14F-4D97-AF65-F5344CB8AC3E}">
        <p14:creationId xmlns:p14="http://schemas.microsoft.com/office/powerpoint/2010/main" val="2756146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rada vsebine 4"/>
          <p:cNvGraphicFramePr>
            <a:graphicFrameLocks noGrp="1"/>
          </p:cNvGraphicFramePr>
          <p:nvPr>
            <p:ph idx="1"/>
            <p:extLst>
              <p:ext uri="{D42A27DB-BD31-4B8C-83A1-F6EECF244321}">
                <p14:modId xmlns:p14="http://schemas.microsoft.com/office/powerpoint/2010/main" val="1834775393"/>
              </p:ext>
            </p:extLst>
          </p:nvPr>
        </p:nvGraphicFramePr>
        <p:xfrm>
          <a:off x="1043608" y="332657"/>
          <a:ext cx="7344816" cy="5888809"/>
        </p:xfrm>
        <a:graphic>
          <a:graphicData uri="http://schemas.openxmlformats.org/drawingml/2006/table">
            <a:tbl>
              <a:tblPr firstRow="1" firstCol="1" bandRow="1"/>
              <a:tblGrid>
                <a:gridCol w="3456384"/>
                <a:gridCol w="3888432"/>
              </a:tblGrid>
              <a:tr h="280452">
                <a:tc gridSpan="2">
                  <a:txBody>
                    <a:bodyPr/>
                    <a:lstStyle/>
                    <a:p>
                      <a:pPr algn="ctr">
                        <a:lnSpc>
                          <a:spcPct val="115000"/>
                        </a:lnSpc>
                        <a:spcAft>
                          <a:spcPts val="0"/>
                        </a:spcAft>
                      </a:pPr>
                      <a:r>
                        <a:rPr lang="sl-SI" sz="1600" b="1" dirty="0">
                          <a:effectLst/>
                          <a:latin typeface="Calibri"/>
                          <a:ea typeface="Calibri"/>
                          <a:cs typeface="Times New Roman"/>
                        </a:rPr>
                        <a:t>Izbor centralnih dejavnosti za opredelitev centralnih naselij 1. in 2. </a:t>
                      </a:r>
                      <a:r>
                        <a:rPr lang="sl-SI" sz="1600" b="1" dirty="0" smtClean="0">
                          <a:effectLst/>
                          <a:latin typeface="Calibri"/>
                          <a:ea typeface="Calibri"/>
                          <a:cs typeface="Times New Roman"/>
                        </a:rPr>
                        <a:t>stopnje</a:t>
                      </a:r>
                    </a:p>
                    <a:p>
                      <a:pPr marL="0" marR="0" indent="0" algn="ctr" defTabSz="914400" rtl="0" eaLnBrk="1" fontAlgn="auto" latinLnBrk="0" hangingPunct="1">
                        <a:lnSpc>
                          <a:spcPct val="115000"/>
                        </a:lnSpc>
                        <a:spcBef>
                          <a:spcPts val="0"/>
                        </a:spcBef>
                        <a:spcAft>
                          <a:spcPts val="0"/>
                        </a:spcAft>
                        <a:buClrTx/>
                        <a:buSzTx/>
                        <a:buFontTx/>
                        <a:buNone/>
                        <a:tabLst/>
                        <a:defRPr/>
                      </a:pPr>
                      <a:r>
                        <a:rPr lang="sl-SI" sz="1600" dirty="0" smtClean="0"/>
                        <a:t>(po Benkovič Kraševec)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r>
              <a:tr h="560905">
                <a:tc>
                  <a:txBody>
                    <a:bodyPr/>
                    <a:lstStyle/>
                    <a:p>
                      <a:pPr algn="ctr">
                        <a:lnSpc>
                          <a:spcPct val="115000"/>
                        </a:lnSpc>
                        <a:spcAft>
                          <a:spcPts val="0"/>
                        </a:spcAft>
                      </a:pPr>
                      <a:r>
                        <a:rPr lang="sl-SI" sz="1600" dirty="0">
                          <a:effectLst/>
                          <a:latin typeface="Calibri"/>
                          <a:ea typeface="Calibri"/>
                          <a:cs typeface="Times New Roman"/>
                        </a:rPr>
                        <a:t>1. stopnja centralnosti, povprečna opremljenost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dirty="0">
                          <a:effectLst/>
                          <a:latin typeface="Calibri"/>
                          <a:ea typeface="Calibri"/>
                          <a:cs typeface="Times New Roman"/>
                        </a:rPr>
                        <a:t>2. stopnja centralnosti, povprečna opremljenost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7235">
                <a:tc>
                  <a:txBody>
                    <a:bodyPr/>
                    <a:lstStyle/>
                    <a:p>
                      <a:pPr marL="285750" lvl="0" indent="-285750">
                        <a:lnSpc>
                          <a:spcPct val="115000"/>
                        </a:lnSpc>
                        <a:spcAft>
                          <a:spcPts val="0"/>
                        </a:spcAft>
                        <a:buFont typeface="Arial" panose="020B0604020202020204" pitchFamily="34" charset="0"/>
                        <a:buChar char="•"/>
                      </a:pPr>
                      <a:r>
                        <a:rPr lang="sl-SI" sz="1600" dirty="0">
                          <a:effectLst/>
                          <a:latin typeface="Calibri"/>
                          <a:ea typeface="Calibri"/>
                          <a:cs typeface="Times New Roman"/>
                        </a:rPr>
                        <a:t>Popolna ali nepopolna OŠ</a:t>
                      </a:r>
                    </a:p>
                    <a:p>
                      <a:pPr marL="285750" lvl="0" indent="-285750">
                        <a:lnSpc>
                          <a:spcPct val="115000"/>
                        </a:lnSpc>
                        <a:spcAft>
                          <a:spcPts val="0"/>
                        </a:spcAft>
                        <a:buFont typeface="Arial" panose="020B0604020202020204" pitchFamily="34" charset="0"/>
                        <a:buChar char="•"/>
                      </a:pPr>
                      <a:r>
                        <a:rPr lang="sl-SI" sz="1600" dirty="0">
                          <a:effectLst/>
                          <a:latin typeface="Calibri"/>
                          <a:ea typeface="Calibri"/>
                          <a:cs typeface="Times New Roman"/>
                        </a:rPr>
                        <a:t>Trgovina z živili</a:t>
                      </a:r>
                    </a:p>
                    <a:p>
                      <a:pPr marL="285750" lvl="0" indent="-285750">
                        <a:lnSpc>
                          <a:spcPct val="115000"/>
                        </a:lnSpc>
                        <a:spcAft>
                          <a:spcPts val="0"/>
                        </a:spcAft>
                        <a:buFont typeface="Arial" panose="020B0604020202020204" pitchFamily="34" charset="0"/>
                        <a:buChar char="•"/>
                      </a:pPr>
                      <a:r>
                        <a:rPr lang="sl-SI" sz="1600" dirty="0">
                          <a:effectLst/>
                          <a:latin typeface="Calibri"/>
                          <a:ea typeface="Calibri"/>
                          <a:cs typeface="Times New Roman"/>
                        </a:rPr>
                        <a:t>Gostinski obrat s hrano in pijačo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15000"/>
                        </a:lnSpc>
                        <a:spcAft>
                          <a:spcPts val="0"/>
                        </a:spcAft>
                        <a:buFont typeface="Arial" panose="020B0604020202020204" pitchFamily="34" charset="0"/>
                        <a:buChar char="•"/>
                      </a:pPr>
                      <a:r>
                        <a:rPr lang="sl-SI" sz="1600" dirty="0">
                          <a:effectLst/>
                          <a:latin typeface="Calibri"/>
                          <a:ea typeface="Calibri"/>
                          <a:cs typeface="Times New Roman"/>
                        </a:rPr>
                        <a:t>Popolna OŠ</a:t>
                      </a:r>
                    </a:p>
                    <a:p>
                      <a:pPr marL="285750" indent="-285750">
                        <a:lnSpc>
                          <a:spcPct val="115000"/>
                        </a:lnSpc>
                        <a:spcAft>
                          <a:spcPts val="0"/>
                        </a:spcAft>
                        <a:buFont typeface="Arial" panose="020B0604020202020204" pitchFamily="34" charset="0"/>
                        <a:buChar char="•"/>
                      </a:pPr>
                      <a:r>
                        <a:rPr lang="sl-SI" sz="1600" dirty="0">
                          <a:effectLst/>
                          <a:latin typeface="Calibri"/>
                          <a:ea typeface="Calibri"/>
                          <a:cs typeface="Times New Roman"/>
                        </a:rPr>
                        <a:t>Vrtec</a:t>
                      </a:r>
                    </a:p>
                    <a:p>
                      <a:pPr marL="285750" indent="-285750">
                        <a:lnSpc>
                          <a:spcPct val="115000"/>
                        </a:lnSpc>
                        <a:spcAft>
                          <a:spcPts val="0"/>
                        </a:spcAft>
                        <a:buFont typeface="Arial" panose="020B0604020202020204" pitchFamily="34" charset="0"/>
                        <a:buChar char="•"/>
                      </a:pPr>
                      <a:r>
                        <a:rPr lang="sl-SI" sz="1600" dirty="0">
                          <a:effectLst/>
                          <a:latin typeface="Calibri"/>
                          <a:ea typeface="Calibri"/>
                          <a:cs typeface="Times New Roman"/>
                        </a:rPr>
                        <a:t>Trgovina z živili</a:t>
                      </a:r>
                    </a:p>
                    <a:p>
                      <a:pPr marL="285750" indent="-285750">
                        <a:lnSpc>
                          <a:spcPct val="115000"/>
                        </a:lnSpc>
                        <a:spcAft>
                          <a:spcPts val="0"/>
                        </a:spcAft>
                        <a:buFont typeface="Arial" panose="020B0604020202020204" pitchFamily="34" charset="0"/>
                        <a:buChar char="•"/>
                      </a:pPr>
                      <a:r>
                        <a:rPr lang="sl-SI" sz="1600" dirty="0">
                          <a:effectLst/>
                          <a:latin typeface="Calibri"/>
                          <a:ea typeface="Calibri"/>
                          <a:cs typeface="Times New Roman"/>
                        </a:rPr>
                        <a:t>Gostinski objekt (s hrano, poleg tega bife)</a:t>
                      </a:r>
                    </a:p>
                    <a:p>
                      <a:pPr marL="285750" indent="-285750">
                        <a:lnSpc>
                          <a:spcPct val="115000"/>
                        </a:lnSpc>
                        <a:spcAft>
                          <a:spcPts val="0"/>
                        </a:spcAft>
                        <a:buFont typeface="Arial" panose="020B0604020202020204" pitchFamily="34" charset="0"/>
                        <a:buChar char="•"/>
                      </a:pPr>
                      <a:r>
                        <a:rPr lang="sl-SI" sz="1600" dirty="0">
                          <a:effectLst/>
                          <a:latin typeface="Calibri"/>
                          <a:ea typeface="Calibri"/>
                          <a:cs typeface="Times New Roman"/>
                        </a:rPr>
                        <a:t>Zdravstvena ustanova (ambulanta, zdravstvena postaja ali dom)</a:t>
                      </a:r>
                    </a:p>
                    <a:p>
                      <a:pPr marL="285750" indent="-285750">
                        <a:lnSpc>
                          <a:spcPct val="115000"/>
                        </a:lnSpc>
                        <a:spcAft>
                          <a:spcPts val="0"/>
                        </a:spcAft>
                        <a:buFont typeface="Arial" panose="020B0604020202020204" pitchFamily="34" charset="0"/>
                        <a:buChar char="•"/>
                      </a:pPr>
                      <a:r>
                        <a:rPr lang="sl-SI" sz="1600" dirty="0">
                          <a:effectLst/>
                          <a:latin typeface="Calibri"/>
                          <a:ea typeface="Calibri"/>
                          <a:cs typeface="Times New Roman"/>
                        </a:rPr>
                        <a:t>Zobna ambulanta</a:t>
                      </a:r>
                    </a:p>
                    <a:p>
                      <a:pPr marL="285750" indent="-285750">
                        <a:lnSpc>
                          <a:spcPct val="115000"/>
                        </a:lnSpc>
                        <a:spcAft>
                          <a:spcPts val="0"/>
                        </a:spcAft>
                        <a:buFont typeface="Arial" panose="020B0604020202020204" pitchFamily="34" charset="0"/>
                        <a:buChar char="•"/>
                      </a:pPr>
                      <a:r>
                        <a:rPr lang="sl-SI" sz="1600" dirty="0">
                          <a:effectLst/>
                          <a:latin typeface="Calibri"/>
                          <a:ea typeface="Calibri"/>
                          <a:cs typeface="Times New Roman"/>
                        </a:rPr>
                        <a:t>Pošta</a:t>
                      </a:r>
                    </a:p>
                    <a:p>
                      <a:pPr marL="285750" indent="-285750">
                        <a:lnSpc>
                          <a:spcPct val="115000"/>
                        </a:lnSpc>
                        <a:spcAft>
                          <a:spcPts val="0"/>
                        </a:spcAft>
                        <a:buFont typeface="Arial" panose="020B0604020202020204" pitchFamily="34" charset="0"/>
                        <a:buChar char="•"/>
                      </a:pPr>
                      <a:r>
                        <a:rPr lang="sl-SI" sz="1600" dirty="0">
                          <a:effectLst/>
                          <a:latin typeface="Calibri"/>
                          <a:ea typeface="Calibri"/>
                          <a:cs typeface="Times New Roman"/>
                        </a:rPr>
                        <a:t>Splošna knjižnica (enota ali </a:t>
                      </a:r>
                      <a:r>
                        <a:rPr lang="sl-SI" sz="1600" dirty="0" err="1">
                          <a:effectLst/>
                          <a:latin typeface="Calibri"/>
                          <a:ea typeface="Calibri"/>
                          <a:cs typeface="Times New Roman"/>
                        </a:rPr>
                        <a:t>izposojevališče</a:t>
                      </a:r>
                      <a:r>
                        <a:rPr lang="sl-SI" sz="1600" dirty="0">
                          <a:effectLst/>
                          <a:latin typeface="Calibri"/>
                          <a:ea typeface="Calibri"/>
                          <a:cs typeface="Times New Roman"/>
                        </a:rPr>
                        <a:t>)</a:t>
                      </a:r>
                    </a:p>
                    <a:p>
                      <a:pPr marL="285750" indent="-285750">
                        <a:lnSpc>
                          <a:spcPct val="115000"/>
                        </a:lnSpc>
                        <a:spcAft>
                          <a:spcPts val="0"/>
                        </a:spcAft>
                        <a:buFont typeface="Arial" panose="020B0604020202020204" pitchFamily="34" charset="0"/>
                        <a:buChar char="•"/>
                      </a:pPr>
                      <a:r>
                        <a:rPr lang="sl-SI" sz="1600" dirty="0">
                          <a:effectLst/>
                          <a:latin typeface="Calibri"/>
                          <a:ea typeface="Calibri"/>
                          <a:cs typeface="Times New Roman"/>
                        </a:rPr>
                        <a:t>Bančna </a:t>
                      </a:r>
                      <a:r>
                        <a:rPr lang="sl-SI" sz="1600" dirty="0" smtClean="0">
                          <a:effectLst/>
                          <a:latin typeface="Calibri"/>
                          <a:ea typeface="Calibri"/>
                          <a:cs typeface="Times New Roman"/>
                        </a:rPr>
                        <a:t>podružnica</a:t>
                      </a:r>
                      <a:endParaRPr lang="sl-SI" sz="1600" dirty="0">
                        <a:effectLst/>
                        <a:latin typeface="Calibri"/>
                        <a:ea typeface="Calibri"/>
                        <a:cs typeface="Times New Roman"/>
                      </a:endParaRPr>
                    </a:p>
                    <a:p>
                      <a:pPr marL="285750" indent="-285750">
                        <a:lnSpc>
                          <a:spcPct val="115000"/>
                        </a:lnSpc>
                        <a:spcAft>
                          <a:spcPts val="0"/>
                        </a:spcAft>
                        <a:buFont typeface="Arial" panose="020B0604020202020204" pitchFamily="34" charset="0"/>
                        <a:buChar char="•"/>
                      </a:pPr>
                      <a:r>
                        <a:rPr lang="sl-SI" sz="1600" dirty="0">
                          <a:effectLst/>
                          <a:latin typeface="Calibri"/>
                          <a:ea typeface="Calibri"/>
                          <a:cs typeface="Times New Roman"/>
                        </a:rPr>
                        <a:t>Lekarna</a:t>
                      </a:r>
                    </a:p>
                    <a:p>
                      <a:pPr marL="285750" indent="-285750">
                        <a:lnSpc>
                          <a:spcPct val="115000"/>
                        </a:lnSpc>
                        <a:spcAft>
                          <a:spcPts val="0"/>
                        </a:spcAft>
                        <a:buFont typeface="Arial" panose="020B0604020202020204" pitchFamily="34" charset="0"/>
                        <a:buChar char="•"/>
                      </a:pPr>
                      <a:r>
                        <a:rPr lang="sl-SI" sz="1600" dirty="0">
                          <a:effectLst/>
                          <a:latin typeface="Calibri"/>
                          <a:ea typeface="Calibri"/>
                          <a:cs typeface="Times New Roman"/>
                        </a:rPr>
                        <a:t>Krajevni urad</a:t>
                      </a:r>
                    </a:p>
                    <a:p>
                      <a:pPr marL="285750" indent="-285750">
                        <a:lnSpc>
                          <a:spcPct val="115000"/>
                        </a:lnSpc>
                        <a:spcAft>
                          <a:spcPts val="0"/>
                        </a:spcAft>
                        <a:buFont typeface="Arial" panose="020B0604020202020204" pitchFamily="34" charset="0"/>
                        <a:buChar char="•"/>
                      </a:pPr>
                      <a:r>
                        <a:rPr lang="sl-SI" sz="1600" dirty="0">
                          <a:effectLst/>
                          <a:latin typeface="Calibri"/>
                          <a:ea typeface="Calibri"/>
                          <a:cs typeface="Times New Roman"/>
                        </a:rPr>
                        <a:t>Bencinski servis</a:t>
                      </a:r>
                    </a:p>
                    <a:p>
                      <a:pPr marL="285750" indent="-285750">
                        <a:lnSpc>
                          <a:spcPct val="115000"/>
                        </a:lnSpc>
                        <a:spcAft>
                          <a:spcPts val="0"/>
                        </a:spcAft>
                        <a:buFont typeface="Arial" panose="020B0604020202020204" pitchFamily="34" charset="0"/>
                        <a:buChar char="•"/>
                      </a:pPr>
                      <a:r>
                        <a:rPr lang="sl-SI" sz="1600" dirty="0">
                          <a:effectLst/>
                          <a:latin typeface="Calibri"/>
                          <a:ea typeface="Calibri"/>
                          <a:cs typeface="Times New Roman"/>
                        </a:rPr>
                        <a:t>Specializirane obrti in storitve (npr. avtomehanik, frizer, mizar)</a:t>
                      </a:r>
                    </a:p>
                    <a:p>
                      <a:pPr>
                        <a:lnSpc>
                          <a:spcPct val="115000"/>
                        </a:lnSpc>
                        <a:spcAft>
                          <a:spcPts val="0"/>
                        </a:spcAft>
                      </a:pPr>
                      <a:r>
                        <a:rPr lang="sl-SI"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12</a:t>
            </a:fld>
            <a:endParaRPr lang="sl-SI"/>
          </a:p>
        </p:txBody>
      </p:sp>
    </p:spTree>
    <p:extLst>
      <p:ext uri="{BB962C8B-B14F-4D97-AF65-F5344CB8AC3E}">
        <p14:creationId xmlns:p14="http://schemas.microsoft.com/office/powerpoint/2010/main" val="4142041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Problematika</a:t>
            </a:r>
            <a:endParaRPr lang="sl-SI" dirty="0"/>
          </a:p>
        </p:txBody>
      </p:sp>
      <p:sp>
        <p:nvSpPr>
          <p:cNvPr id="3" name="Ograda vsebine 2"/>
          <p:cNvSpPr>
            <a:spLocks noGrp="1"/>
          </p:cNvSpPr>
          <p:nvPr>
            <p:ph idx="1"/>
          </p:nvPr>
        </p:nvSpPr>
        <p:spPr/>
        <p:txBody>
          <a:bodyPr>
            <a:normAutofit/>
          </a:bodyPr>
          <a:lstStyle/>
          <a:p>
            <a:r>
              <a:rPr lang="sl-SI" dirty="0"/>
              <a:t>Problem centralnih naselij na območjih </a:t>
            </a:r>
            <a:r>
              <a:rPr lang="sl-SI" dirty="0" smtClean="0"/>
              <a:t>praznjenja</a:t>
            </a:r>
            <a:r>
              <a:rPr lang="sl-SI" dirty="0"/>
              <a:t>, spirala, ko se zaradi slabših pogojev prebivalstvo odseljuje, s tem pa izpodkopava temelje z obstoj storitev, vendar ostaja problem manj mobilnega starejšega </a:t>
            </a:r>
            <a:r>
              <a:rPr lang="sl-SI" dirty="0" smtClean="0"/>
              <a:t>prebivalstva,</a:t>
            </a:r>
            <a:endParaRPr lang="sl-SI" dirty="0"/>
          </a:p>
          <a:p>
            <a:r>
              <a:rPr lang="sl-SI" dirty="0"/>
              <a:t>Podeželske občine so usmerjene v zagotavljanje osnovne infrastrukture (ceste, vodovod, kanalizacija</a:t>
            </a:r>
            <a:r>
              <a:rPr lang="sl-SI" dirty="0" smtClean="0"/>
              <a:t>),</a:t>
            </a:r>
            <a:endParaRPr lang="sl-SI" dirty="0"/>
          </a:p>
          <a:p>
            <a:r>
              <a:rPr lang="sl-SI" dirty="0"/>
              <a:t>Nizka izobrazbena raven prebivalstva je pomembna razvojna </a:t>
            </a:r>
            <a:r>
              <a:rPr lang="sl-SI" dirty="0" smtClean="0"/>
              <a:t>ovira.</a:t>
            </a:r>
          </a:p>
          <a:p>
            <a:pPr marL="0" indent="0">
              <a:buNone/>
            </a:pPr>
            <a:r>
              <a:rPr lang="sl-SI" sz="2200" dirty="0"/>
              <a:t>(po </a:t>
            </a:r>
            <a:r>
              <a:rPr lang="sl-SI" sz="2200" dirty="0" smtClean="0"/>
              <a:t>Benkovič </a:t>
            </a:r>
            <a:r>
              <a:rPr lang="sl-SI" sz="2200" dirty="0"/>
              <a:t>Kraševec)</a:t>
            </a:r>
          </a:p>
          <a:p>
            <a:endParaRPr lang="sl-SI" dirty="0"/>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13</a:t>
            </a:fld>
            <a:endParaRPr lang="sl-SI"/>
          </a:p>
        </p:txBody>
      </p:sp>
    </p:spTree>
    <p:extLst>
      <p:ext uri="{BB962C8B-B14F-4D97-AF65-F5344CB8AC3E}">
        <p14:creationId xmlns:p14="http://schemas.microsoft.com/office/powerpoint/2010/main" val="3490637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Določila predpisov in Standardov </a:t>
            </a:r>
            <a:endParaRPr lang="sl-SI" dirty="0"/>
          </a:p>
        </p:txBody>
      </p:sp>
      <p:sp>
        <p:nvSpPr>
          <p:cNvPr id="3" name="Ograda vsebine 2"/>
          <p:cNvSpPr>
            <a:spLocks noGrp="1"/>
          </p:cNvSpPr>
          <p:nvPr>
            <p:ph idx="1"/>
          </p:nvPr>
        </p:nvSpPr>
        <p:spPr/>
        <p:txBody>
          <a:bodyPr>
            <a:normAutofit/>
          </a:bodyPr>
          <a:lstStyle/>
          <a:p>
            <a:r>
              <a:rPr lang="sl-SI" dirty="0" smtClean="0"/>
              <a:t>Zakon o knjižničarstvu: prag 10.000 prebivalcev za ustanovitev pravne osebe</a:t>
            </a:r>
          </a:p>
          <a:p>
            <a:r>
              <a:rPr lang="sl-SI" dirty="0" smtClean="0"/>
              <a:t>Pravilnik o izpolnjevanju pogojev za izvajanje knjižnične dejavnosti kot javne službe, UL RS 73/03, 70/08, 80/12</a:t>
            </a:r>
          </a:p>
          <a:p>
            <a:r>
              <a:rPr lang="sl-SI" dirty="0" smtClean="0"/>
              <a:t>Priloga 1: seznam občin</a:t>
            </a:r>
            <a:endParaRPr lang="sl-SI" dirty="0"/>
          </a:p>
          <a:p>
            <a:r>
              <a:rPr lang="sl-SI" dirty="0" smtClean="0"/>
              <a:t>Oblike zagotavljanja dejavnosti</a:t>
            </a:r>
          </a:p>
          <a:p>
            <a:r>
              <a:rPr lang="sl-SI" dirty="0" smtClean="0"/>
              <a:t>Sedež splošne knjižnice</a:t>
            </a:r>
          </a:p>
          <a:p>
            <a:r>
              <a:rPr lang="sl-SI" dirty="0" smtClean="0"/>
              <a:t>Gradnja mreže in organizacijska struktura</a:t>
            </a:r>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14</a:t>
            </a:fld>
            <a:endParaRPr lang="sl-SI"/>
          </a:p>
        </p:txBody>
      </p:sp>
    </p:spTree>
    <p:extLst>
      <p:ext uri="{BB962C8B-B14F-4D97-AF65-F5344CB8AC3E}">
        <p14:creationId xmlns:p14="http://schemas.microsoft.com/office/powerpoint/2010/main" val="2724429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r>
              <a:rPr lang="sl-SI" dirty="0"/>
              <a:t>17. člen</a:t>
            </a:r>
          </a:p>
          <a:p>
            <a:pPr lvl="1"/>
            <a:r>
              <a:rPr lang="sl-SI" dirty="0"/>
              <a:t>…kadar so na območju splošne knjižnice naselja oziroma območja naseljena tako, da tvorijo zaključeno celoto z več kot 1500 prebivalci, ki so več kot 4 km oddaljena od osrednje knjižnice, organizira knjižnica </a:t>
            </a:r>
            <a:r>
              <a:rPr lang="sl-SI" dirty="0" err="1"/>
              <a:t>izposojevališča</a:t>
            </a:r>
            <a:r>
              <a:rPr lang="sl-SI" dirty="0"/>
              <a:t> oziroma krajevne knjižnice, ter postajališča potujoče knjižnice za naselja z manjšim številom prebivalcev.</a:t>
            </a:r>
          </a:p>
          <a:p>
            <a:pPr lvl="1"/>
            <a:endParaRPr lang="sl-SI" dirty="0"/>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15</a:t>
            </a:fld>
            <a:endParaRPr lang="sl-SI"/>
          </a:p>
        </p:txBody>
      </p:sp>
    </p:spTree>
    <p:extLst>
      <p:ext uri="{BB962C8B-B14F-4D97-AF65-F5344CB8AC3E}">
        <p14:creationId xmlns:p14="http://schemas.microsoft.com/office/powerpoint/2010/main" val="118734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grada vsebine 2"/>
          <p:cNvSpPr>
            <a:spLocks noGrp="1"/>
          </p:cNvSpPr>
          <p:nvPr>
            <p:ph idx="1"/>
          </p:nvPr>
        </p:nvSpPr>
        <p:spPr/>
        <p:txBody>
          <a:bodyPr>
            <a:normAutofit/>
          </a:bodyPr>
          <a:lstStyle/>
          <a:p>
            <a:pPr marL="342900" lvl="1" indent="-342900">
              <a:buFont typeface="Arial" panose="020B0604020202020204" pitchFamily="34" charset="0"/>
              <a:buChar char="•"/>
            </a:pPr>
            <a:r>
              <a:rPr lang="sl-SI" dirty="0"/>
              <a:t>Uredba o osnovnih storitvah knjižnic UL RS </a:t>
            </a:r>
            <a:r>
              <a:rPr lang="sl-SI" dirty="0" smtClean="0"/>
              <a:t>29/03: o</a:t>
            </a:r>
            <a:r>
              <a:rPr lang="sl-SI" sz="2800" dirty="0" smtClean="0"/>
              <a:t>bratovalni </a:t>
            </a:r>
            <a:r>
              <a:rPr lang="sl-SI" sz="2800" dirty="0"/>
              <a:t>čas knjižnice je za posamezno vrsto knjižnic najmanj:</a:t>
            </a:r>
          </a:p>
          <a:p>
            <a:pPr lvl="1"/>
            <a:r>
              <a:rPr lang="sl-SI" sz="2400" dirty="0" smtClean="0"/>
              <a:t>osrednja </a:t>
            </a:r>
            <a:r>
              <a:rPr lang="sl-SI" sz="2400" dirty="0"/>
              <a:t>in osrednja območna: 8 ur dnevno, 5 dni v tednu, ob sobotah 5 ur,</a:t>
            </a:r>
          </a:p>
          <a:p>
            <a:pPr lvl="1"/>
            <a:r>
              <a:rPr lang="sl-SI" sz="2400" dirty="0"/>
              <a:t>krajevna knjižnica: 4 ure tedensko (do 2000 prebivalcev), 15 ur tedensko (do 6000 prebivalcev), 4 ure dnevno, 5 dni v tednu (nad 6000 prebivalcev),</a:t>
            </a:r>
          </a:p>
          <a:p>
            <a:pPr lvl="1"/>
            <a:r>
              <a:rPr lang="sl-SI" sz="2400" b="1" dirty="0"/>
              <a:t>bibliobus: 1 obisk strnjenih naselij dvakrat mesečno</a:t>
            </a:r>
            <a:r>
              <a:rPr lang="sl-SI" sz="2400" dirty="0"/>
              <a:t>.</a:t>
            </a:r>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16</a:t>
            </a:fld>
            <a:endParaRPr lang="sl-SI"/>
          </a:p>
        </p:txBody>
      </p:sp>
    </p:spTree>
    <p:extLst>
      <p:ext uri="{BB962C8B-B14F-4D97-AF65-F5344CB8AC3E}">
        <p14:creationId xmlns:p14="http://schemas.microsoft.com/office/powerpoint/2010/main" val="149031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4000" dirty="0"/>
              <a:t>Standardi za splošne knjižnice </a:t>
            </a:r>
            <a:r>
              <a:rPr lang="sl-SI" sz="4000" dirty="0" smtClean="0"/>
              <a:t>2005-2017</a:t>
            </a:r>
            <a:endParaRPr lang="sl-SI" dirty="0"/>
          </a:p>
        </p:txBody>
      </p:sp>
      <p:sp>
        <p:nvSpPr>
          <p:cNvPr id="3" name="Ograda vsebine 2"/>
          <p:cNvSpPr>
            <a:spLocks noGrp="1"/>
          </p:cNvSpPr>
          <p:nvPr>
            <p:ph idx="1"/>
          </p:nvPr>
        </p:nvSpPr>
        <p:spPr/>
        <p:txBody>
          <a:bodyPr>
            <a:normAutofit/>
          </a:bodyPr>
          <a:lstStyle/>
          <a:p>
            <a:pPr lvl="1"/>
            <a:r>
              <a:rPr lang="sl-SI" sz="2000" dirty="0" smtClean="0"/>
              <a:t>Gravitacijsko območje</a:t>
            </a:r>
          </a:p>
          <a:p>
            <a:pPr lvl="1"/>
            <a:r>
              <a:rPr lang="sl-SI" sz="2000" dirty="0" smtClean="0"/>
              <a:t>Organiziranost splošne knjižnice</a:t>
            </a:r>
          </a:p>
          <a:p>
            <a:pPr lvl="1"/>
            <a:r>
              <a:rPr lang="sl-SI" sz="2000" dirty="0" smtClean="0"/>
              <a:t>Krajevna </a:t>
            </a:r>
            <a:r>
              <a:rPr lang="sl-SI" sz="2000" dirty="0"/>
              <a:t>knjižnica je organizacijska enota splošne knjižnice v kraju, ki ima nad 1.500 prebivalcev. Prav tako knjižnica ustanovi krajevno knjižnico v gravitacijskem središču območja, ki ima skupaj nad 1.500 prebivalcev, če je gravitacijsko središče oddaljeno od najbližje enote knjižnice več kot 4 km. V mestih ali večjih krajih ustanovi knjižnica organizacijske enote tako, da je večina prebivalcev od enote oddaljena manj kot 1,5 km.</a:t>
            </a:r>
          </a:p>
          <a:p>
            <a:pPr lvl="1"/>
            <a:r>
              <a:rPr lang="sl-SI" sz="2000" dirty="0"/>
              <a:t>Potujoča knjižnica, ki je organizacijska enota knjižnice, zagotavlja delovanje premične zbirke. V manjših naseljih in v posebnih socialnih okoljih (v bolnišnicah, zaporih, v domovih za starejše občane in prebivalce s posebnimi potrebami) organizira knjižnica primerno obliko potujoče knjižnice: </a:t>
            </a:r>
            <a:r>
              <a:rPr lang="sl-SI" sz="2000" dirty="0" err="1"/>
              <a:t>bibliobusno</a:t>
            </a:r>
            <a:r>
              <a:rPr lang="sl-SI" sz="2000" dirty="0"/>
              <a:t> postajališče ali postajališče premične zbirke knjižničnega gradiva.</a:t>
            </a:r>
          </a:p>
          <a:p>
            <a:pPr marL="457200" lvl="1" indent="0">
              <a:buNone/>
            </a:pPr>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17</a:t>
            </a:fld>
            <a:endParaRPr lang="sl-SI"/>
          </a:p>
        </p:txBody>
      </p:sp>
    </p:spTree>
    <p:extLst>
      <p:ext uri="{BB962C8B-B14F-4D97-AF65-F5344CB8AC3E}">
        <p14:creationId xmlns:p14="http://schemas.microsoft.com/office/powerpoint/2010/main" val="3181034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600" dirty="0"/>
              <a:t>Standardi za splošne knjižnice 2005-2017</a:t>
            </a:r>
          </a:p>
        </p:txBody>
      </p:sp>
      <p:sp>
        <p:nvSpPr>
          <p:cNvPr id="3" name="Ograda vsebine 2"/>
          <p:cNvSpPr>
            <a:spLocks noGrp="1"/>
          </p:cNvSpPr>
          <p:nvPr>
            <p:ph idx="1"/>
          </p:nvPr>
        </p:nvSpPr>
        <p:spPr/>
        <p:txBody>
          <a:bodyPr>
            <a:normAutofit fontScale="92500" lnSpcReduction="20000"/>
          </a:bodyPr>
          <a:lstStyle/>
          <a:p>
            <a:r>
              <a:rPr lang="sl-SI" dirty="0"/>
              <a:t>Bibliobus obišče postajališča vsaj 2-krat mesečno. Postanek v naseljih naj traja najmanj 1 uro.</a:t>
            </a:r>
          </a:p>
          <a:p>
            <a:r>
              <a:rPr lang="sl-SI" dirty="0"/>
              <a:t>Druge oblike za uveljavljanje enake dostopnosti knjižničnega gradiva: knjižnica lahko organizira enote v večjih javnih zavodih, npr. bolnišnicah, domovih za starejše občane, v zaporih. Za prebivalce s posebnimi potrebami organizira knjižnica druge oblike posredovanja knjižničnega </a:t>
            </a:r>
            <a:r>
              <a:rPr lang="sl-SI" dirty="0" smtClean="0"/>
              <a:t>gradiva </a:t>
            </a:r>
            <a:r>
              <a:rPr lang="sl-SI" dirty="0"/>
              <a:t>kot npr. izposojo na domu, izposojo po pošti ipd.</a:t>
            </a:r>
          </a:p>
          <a:p>
            <a:r>
              <a:rPr lang="sl-SI" dirty="0"/>
              <a:t>Lokacija knjižnice: primarnega pomena za knjižnično zgradbo je pravilno izbrana lokacija, ki omogoča enostaven dostop in je praviloma v središču gravitacijskega območja. Komunikacijska (računalniška in prometna) dostopnost. Zgradbe morajo biti načrtovane tako, da omogočajo kasnejšo dograditev v skladu z rastjo potreb prebivalcev.</a:t>
            </a:r>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18</a:t>
            </a:fld>
            <a:endParaRPr lang="sl-SI"/>
          </a:p>
        </p:txBody>
      </p:sp>
    </p:spTree>
    <p:extLst>
      <p:ext uri="{BB962C8B-B14F-4D97-AF65-F5344CB8AC3E}">
        <p14:creationId xmlns:p14="http://schemas.microsoft.com/office/powerpoint/2010/main" val="2420415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Stanje mreže splošnih knjižnic (31.12.2014)</a:t>
            </a:r>
            <a:endParaRPr lang="sl-SI" dirty="0"/>
          </a:p>
        </p:txBody>
      </p:sp>
      <p:sp>
        <p:nvSpPr>
          <p:cNvPr id="3" name="Ograda vsebine 2"/>
          <p:cNvSpPr>
            <a:spLocks noGrp="1"/>
          </p:cNvSpPr>
          <p:nvPr>
            <p:ph idx="1"/>
          </p:nvPr>
        </p:nvSpPr>
        <p:spPr/>
        <p:txBody>
          <a:bodyPr>
            <a:normAutofit/>
          </a:bodyPr>
          <a:lstStyle/>
          <a:p>
            <a:r>
              <a:rPr lang="sl-SI" dirty="0" smtClean="0"/>
              <a:t>Vir: letna poročila o delu splošnih knjižnic (tabela po občinah)</a:t>
            </a:r>
          </a:p>
          <a:p>
            <a:pPr marL="342900" lvl="1" indent="-342900">
              <a:buFont typeface="Arial" panose="020B0604020202020204" pitchFamily="34" charset="0"/>
              <a:buChar char="•"/>
            </a:pPr>
            <a:r>
              <a:rPr lang="sl-SI" dirty="0" smtClean="0"/>
              <a:t>269 </a:t>
            </a:r>
            <a:r>
              <a:rPr lang="sl-SI" dirty="0"/>
              <a:t>krajevnih </a:t>
            </a:r>
            <a:r>
              <a:rPr lang="sl-SI" dirty="0" smtClean="0"/>
              <a:t>knjižnic</a:t>
            </a:r>
          </a:p>
          <a:p>
            <a:pPr marL="342900" lvl="1" indent="-342900">
              <a:buFont typeface="Arial" panose="020B0604020202020204" pitchFamily="34" charset="0"/>
              <a:buChar char="•"/>
            </a:pPr>
            <a:r>
              <a:rPr lang="sl-SI" dirty="0" smtClean="0"/>
              <a:t>86 postajališč </a:t>
            </a:r>
            <a:r>
              <a:rPr lang="sl-SI" dirty="0"/>
              <a:t>premičnih zbirk </a:t>
            </a:r>
            <a:endParaRPr lang="sl-SI" dirty="0" smtClean="0"/>
          </a:p>
          <a:p>
            <a:pPr marL="342900" lvl="1" indent="-342900">
              <a:buFont typeface="Arial" panose="020B0604020202020204" pitchFamily="34" charset="0"/>
              <a:buChar char="•"/>
            </a:pPr>
            <a:r>
              <a:rPr lang="sl-SI" dirty="0" smtClean="0"/>
              <a:t>12 bibliobusov (13 knjižnic), </a:t>
            </a:r>
            <a:r>
              <a:rPr lang="sl-SI" dirty="0"/>
              <a:t>ki </a:t>
            </a:r>
            <a:r>
              <a:rPr lang="sl-SI" dirty="0" smtClean="0"/>
              <a:t>se ustavljajo </a:t>
            </a:r>
            <a:r>
              <a:rPr lang="sl-SI" dirty="0"/>
              <a:t>na 699 </a:t>
            </a:r>
            <a:r>
              <a:rPr lang="sl-SI" dirty="0" smtClean="0"/>
              <a:t>postajališčih</a:t>
            </a:r>
          </a:p>
          <a:p>
            <a:pPr marL="342900" lvl="1" indent="-342900">
              <a:buFont typeface="Arial" panose="020B0604020202020204" pitchFamily="34" charset="0"/>
              <a:buChar char="•"/>
            </a:pPr>
            <a:r>
              <a:rPr lang="sl-SI" dirty="0" smtClean="0"/>
              <a:t>Od 211 občin ima </a:t>
            </a:r>
            <a:r>
              <a:rPr lang="sl-SI" dirty="0"/>
              <a:t>eno ali več krajevnih knjižnic 163 občin, v 39 občinah pa je dejavnost zagotovljena z </a:t>
            </a:r>
            <a:r>
              <a:rPr lang="sl-SI" dirty="0" err="1"/>
              <a:t>bibliobusom</a:t>
            </a:r>
            <a:r>
              <a:rPr lang="sl-SI" dirty="0"/>
              <a:t> ali pa s postajališčem premične </a:t>
            </a:r>
            <a:r>
              <a:rPr lang="sl-SI" dirty="0" smtClean="0"/>
              <a:t>zbirke</a:t>
            </a:r>
          </a:p>
          <a:p>
            <a:endParaRPr lang="sl-SI" dirty="0" smtClean="0"/>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19</a:t>
            </a:fld>
            <a:endParaRPr lang="sl-SI"/>
          </a:p>
        </p:txBody>
      </p:sp>
    </p:spTree>
    <p:extLst>
      <p:ext uri="{BB962C8B-B14F-4D97-AF65-F5344CB8AC3E}">
        <p14:creationId xmlns:p14="http://schemas.microsoft.com/office/powerpoint/2010/main" val="2939169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Poslanstvo splošne knjižnice</a:t>
            </a:r>
            <a:endParaRPr lang="sl-SI" dirty="0"/>
          </a:p>
        </p:txBody>
      </p:sp>
      <p:sp>
        <p:nvSpPr>
          <p:cNvPr id="3" name="Ograda vsebine 2"/>
          <p:cNvSpPr>
            <a:spLocks noGrp="1"/>
          </p:cNvSpPr>
          <p:nvPr>
            <p:ph idx="1"/>
          </p:nvPr>
        </p:nvSpPr>
        <p:spPr/>
        <p:txBody>
          <a:bodyPr/>
          <a:lstStyle/>
          <a:p>
            <a:r>
              <a:rPr lang="sl-SI" dirty="0" smtClean="0"/>
              <a:t>Uresničevanje človekove pravice do informacij, kulture, znanja</a:t>
            </a:r>
          </a:p>
          <a:p>
            <a:r>
              <a:rPr lang="sl-SI" dirty="0" smtClean="0"/>
              <a:t>Socialni korektiv</a:t>
            </a:r>
          </a:p>
          <a:p>
            <a:r>
              <a:rPr lang="sl-SI" dirty="0" smtClean="0"/>
              <a:t>Načelo „Knjiga do bralca“</a:t>
            </a:r>
          </a:p>
          <a:p>
            <a:r>
              <a:rPr lang="sl-SI" dirty="0" smtClean="0"/>
              <a:t>Boljša prostorska dostopnost pomeni boljše pogoje za uresničevanje ciljev</a:t>
            </a:r>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lgn="r">
              <a:defRPr/>
            </a:pPr>
            <a:fld id="{44022C7F-35E8-4FFB-B1ED-7A124830E7EF}" type="slidenum">
              <a:rPr lang="sl-SI" smtClean="0"/>
              <a:pPr algn="r">
                <a:defRPr/>
              </a:pPr>
              <a:t>2</a:t>
            </a:fld>
            <a:endParaRPr lang="sl-SI"/>
          </a:p>
        </p:txBody>
      </p:sp>
    </p:spTree>
    <p:extLst>
      <p:ext uri="{BB962C8B-B14F-4D97-AF65-F5344CB8AC3E}">
        <p14:creationId xmlns:p14="http://schemas.microsoft.com/office/powerpoint/2010/main" val="3786631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normAutofit/>
          </a:bodyPr>
          <a:lstStyle/>
          <a:p>
            <a:pPr marL="342900" lvl="1" indent="-342900">
              <a:buFont typeface="Arial" panose="020B0604020202020204" pitchFamily="34" charset="0"/>
              <a:buChar char="•"/>
            </a:pPr>
            <a:r>
              <a:rPr lang="sl-SI" sz="2800" dirty="0" smtClean="0"/>
              <a:t>V devetih </a:t>
            </a:r>
            <a:r>
              <a:rPr lang="sl-SI" sz="2800" dirty="0"/>
              <a:t>občinah prebivalstvu ni neposredno dostopna dejavnost splošnih </a:t>
            </a:r>
            <a:r>
              <a:rPr lang="sl-SI" sz="2800" dirty="0" smtClean="0"/>
              <a:t>knjižnic</a:t>
            </a:r>
          </a:p>
          <a:p>
            <a:pPr marL="342900" lvl="1" indent="-342900">
              <a:buFont typeface="Arial" panose="020B0604020202020204" pitchFamily="34" charset="0"/>
              <a:buChar char="•"/>
            </a:pPr>
            <a:r>
              <a:rPr lang="sl-SI" sz="2800" dirty="0"/>
              <a:t>Knjižnica G. Radgona: Občine Radenci, Sveti Jurij ob </a:t>
            </a:r>
            <a:r>
              <a:rPr lang="sl-SI" sz="2800" dirty="0" smtClean="0"/>
              <a:t>Ščavnici</a:t>
            </a:r>
          </a:p>
          <a:p>
            <a:pPr marL="342900" lvl="1" indent="-342900">
              <a:buFont typeface="Arial" panose="020B0604020202020204" pitchFamily="34" charset="0"/>
              <a:buChar char="•"/>
            </a:pPr>
            <a:r>
              <a:rPr lang="sl-SI" sz="2800" dirty="0" smtClean="0"/>
              <a:t>Knjižnica </a:t>
            </a:r>
            <a:r>
              <a:rPr lang="sl-SI" sz="2800" dirty="0"/>
              <a:t>Lenart: Benedikt, Sveta Trojica v Slov. goricah, Sveti Jurij v Slov. goricah</a:t>
            </a:r>
          </a:p>
          <a:p>
            <a:r>
              <a:rPr lang="sl-SI" dirty="0"/>
              <a:t>Knjižnica Ljutomer: Križevci, Veržej </a:t>
            </a:r>
          </a:p>
          <a:p>
            <a:r>
              <a:rPr lang="sl-SI" dirty="0"/>
              <a:t>Knjižnica Ormož: Sveti Tomaž (v 2015 ne več!)</a:t>
            </a:r>
          </a:p>
          <a:p>
            <a:r>
              <a:rPr lang="sl-SI" dirty="0"/>
              <a:t>Knjižnica Vrhnika: Log – Dragomer </a:t>
            </a:r>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20</a:t>
            </a:fld>
            <a:endParaRPr lang="sl-SI"/>
          </a:p>
        </p:txBody>
      </p:sp>
    </p:spTree>
    <p:extLst>
      <p:ext uri="{BB962C8B-B14F-4D97-AF65-F5344CB8AC3E}">
        <p14:creationId xmlns:p14="http://schemas.microsoft.com/office/powerpoint/2010/main" val="808236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Podatki CEZAR</a:t>
            </a:r>
            <a:endParaRPr lang="sl-SI" dirty="0"/>
          </a:p>
        </p:txBody>
      </p:sp>
      <p:sp>
        <p:nvSpPr>
          <p:cNvPr id="3" name="Ograda vsebine 2"/>
          <p:cNvSpPr>
            <a:spLocks noGrp="1"/>
          </p:cNvSpPr>
          <p:nvPr>
            <p:ph idx="1"/>
          </p:nvPr>
        </p:nvSpPr>
        <p:spPr/>
        <p:txBody>
          <a:bodyPr/>
          <a:lstStyle/>
          <a:p>
            <a:pPr lvl="0"/>
            <a:r>
              <a:rPr lang="sl-SI" dirty="0" smtClean="0"/>
              <a:t>Stanje mreže po občinah: </a:t>
            </a:r>
            <a:r>
              <a:rPr lang="sl-SI" sz="2800" u="sng" dirty="0">
                <a:hlinkClick r:id="rId2"/>
              </a:rPr>
              <a:t>http://bibsist.nuk.uni-lj.si/statistika/stanje_mreze.php</a:t>
            </a:r>
            <a:endParaRPr lang="sl-SI" sz="2800" dirty="0" smtClean="0"/>
          </a:p>
          <a:p>
            <a:pPr lvl="0"/>
            <a:r>
              <a:rPr lang="sl-SI" dirty="0" smtClean="0"/>
              <a:t>Kazalci: </a:t>
            </a:r>
            <a:r>
              <a:rPr lang="sl-SI" dirty="0"/>
              <a:t>število prebivalcev na krajevno </a:t>
            </a:r>
            <a:r>
              <a:rPr lang="sl-SI" dirty="0" smtClean="0"/>
              <a:t>knjižnico, </a:t>
            </a:r>
            <a:r>
              <a:rPr lang="sl-SI" dirty="0"/>
              <a:t>št. </a:t>
            </a:r>
            <a:r>
              <a:rPr lang="sl-SI" dirty="0" err="1"/>
              <a:t>izposojevališč</a:t>
            </a:r>
            <a:r>
              <a:rPr lang="sl-SI" dirty="0"/>
              <a:t>, št. knjižnic (</a:t>
            </a:r>
            <a:r>
              <a:rPr lang="sl-SI" dirty="0" smtClean="0"/>
              <a:t>pravne osebe), </a:t>
            </a:r>
            <a:r>
              <a:rPr lang="sl-SI" dirty="0"/>
              <a:t>št. občin brez knjižnične dejavnosti ter </a:t>
            </a:r>
            <a:r>
              <a:rPr lang="sl-SI" dirty="0" smtClean="0"/>
              <a:t>št. </a:t>
            </a:r>
            <a:r>
              <a:rPr lang="sl-SI" dirty="0"/>
              <a:t>občin</a:t>
            </a:r>
            <a:endParaRPr lang="sl-SI" dirty="0" smtClean="0"/>
          </a:p>
          <a:p>
            <a:pPr lvl="0"/>
            <a:r>
              <a:rPr lang="sl-SI" dirty="0" smtClean="0"/>
              <a:t>Razvid </a:t>
            </a:r>
            <a:r>
              <a:rPr lang="sl-SI" dirty="0"/>
              <a:t>knjižnic</a:t>
            </a:r>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21</a:t>
            </a:fld>
            <a:endParaRPr lang="sl-SI"/>
          </a:p>
        </p:txBody>
      </p:sp>
    </p:spTree>
    <p:extLst>
      <p:ext uri="{BB962C8B-B14F-4D97-AF65-F5344CB8AC3E}">
        <p14:creationId xmlns:p14="http://schemas.microsoft.com/office/powerpoint/2010/main" val="1775999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Izhodišča za ugotavljanje </a:t>
            </a:r>
            <a:r>
              <a:rPr lang="sl-SI" dirty="0"/>
              <a:t>potreb po </a:t>
            </a:r>
            <a:r>
              <a:rPr lang="sl-SI" dirty="0" smtClean="0"/>
              <a:t>novi knjižnični zgradbi (po </a:t>
            </a:r>
            <a:r>
              <a:rPr lang="sl-SI" dirty="0" err="1" smtClean="0"/>
              <a:t>People</a:t>
            </a:r>
            <a:r>
              <a:rPr lang="sl-SI" dirty="0" smtClean="0"/>
              <a:t> </a:t>
            </a:r>
            <a:r>
              <a:rPr lang="sl-SI" dirty="0" err="1" smtClean="0"/>
              <a:t>places</a:t>
            </a:r>
            <a:r>
              <a:rPr lang="sl-SI" dirty="0" smtClean="0"/>
              <a:t>)</a:t>
            </a:r>
            <a:endParaRPr lang="sl-SI" dirty="0"/>
          </a:p>
        </p:txBody>
      </p:sp>
      <p:sp>
        <p:nvSpPr>
          <p:cNvPr id="3" name="Ograda vsebine 2"/>
          <p:cNvSpPr>
            <a:spLocks noGrp="1"/>
          </p:cNvSpPr>
          <p:nvPr>
            <p:ph idx="1"/>
          </p:nvPr>
        </p:nvSpPr>
        <p:spPr/>
        <p:txBody>
          <a:bodyPr>
            <a:normAutofit fontScale="77500" lnSpcReduction="20000"/>
          </a:bodyPr>
          <a:lstStyle/>
          <a:p>
            <a:r>
              <a:rPr lang="sl-SI" dirty="0" smtClean="0"/>
              <a:t>Vsaka </a:t>
            </a:r>
            <a:r>
              <a:rPr lang="sl-SI" dirty="0"/>
              <a:t>lokalna skupnost je unikatna in ima neke svoje prioritete in </a:t>
            </a:r>
            <a:r>
              <a:rPr lang="sl-SI" dirty="0" smtClean="0"/>
              <a:t>posebnosti,</a:t>
            </a:r>
            <a:endParaRPr lang="sl-SI" dirty="0"/>
          </a:p>
          <a:p>
            <a:r>
              <a:rPr lang="sl-SI" dirty="0" smtClean="0"/>
              <a:t>Proces </a:t>
            </a:r>
            <a:r>
              <a:rPr lang="sl-SI" dirty="0"/>
              <a:t>gradnje knjižnice je političen, potrebno je sodelovanje vseh, nujni so </a:t>
            </a:r>
            <a:r>
              <a:rPr lang="sl-SI" dirty="0" smtClean="0"/>
              <a:t>kompromisi,</a:t>
            </a:r>
            <a:endParaRPr lang="sl-SI" dirty="0"/>
          </a:p>
          <a:p>
            <a:r>
              <a:rPr lang="sl-SI" dirty="0" smtClean="0"/>
              <a:t>Načrt </a:t>
            </a:r>
            <a:r>
              <a:rPr lang="sl-SI" dirty="0"/>
              <a:t>gradnje knjižnice mora biti povezan z dolgoročnim načrtom razvoja občine, še več,  mora biti del tega načrta, vključen mora biti tudi v prostorski načrt občine; poleg tega se mora navezovati na eventualne druge strategije (socialne, državne</a:t>
            </a:r>
            <a:r>
              <a:rPr lang="sl-SI" dirty="0" smtClean="0"/>
              <a:t>),</a:t>
            </a:r>
          </a:p>
          <a:p>
            <a:r>
              <a:rPr lang="sl-SI" dirty="0"/>
              <a:t>Kakšne so resnične potrebe po novi zgradbi, ali ne gre le za želje knjižničarjev ali kake druge ozke skupine?</a:t>
            </a:r>
          </a:p>
          <a:p>
            <a:r>
              <a:rPr lang="sl-SI" dirty="0" smtClean="0"/>
              <a:t>Načrt  gradnje knjižnice </a:t>
            </a:r>
            <a:r>
              <a:rPr lang="sl-SI" dirty="0"/>
              <a:t>vsebuje identifikacijo deležnikov, katere informacije je potrebno zbrati oz. katere zadeve nasloviti, načrt posvetovanj, kako bomo zbrali te </a:t>
            </a:r>
            <a:r>
              <a:rPr lang="sl-SI" dirty="0" smtClean="0"/>
              <a:t>informacije,</a:t>
            </a:r>
            <a:endParaRPr lang="sl-SI" dirty="0"/>
          </a:p>
          <a:p>
            <a:r>
              <a:rPr lang="sl-SI" dirty="0" smtClean="0"/>
              <a:t>Na </a:t>
            </a:r>
            <a:r>
              <a:rPr lang="sl-SI" dirty="0"/>
              <a:t>podlagi ocene potreb lahko pokažemo, zakaj je potrebna sprememba </a:t>
            </a:r>
            <a:r>
              <a:rPr lang="sl-SI" dirty="0" smtClean="0"/>
              <a:t> tj. novogradnja.</a:t>
            </a:r>
            <a:endParaRPr lang="sl-SI" dirty="0"/>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22</a:t>
            </a:fld>
            <a:endParaRPr lang="sl-SI"/>
          </a:p>
        </p:txBody>
      </p:sp>
    </p:spTree>
    <p:extLst>
      <p:ext uri="{BB962C8B-B14F-4D97-AF65-F5344CB8AC3E}">
        <p14:creationId xmlns:p14="http://schemas.microsoft.com/office/powerpoint/2010/main" val="3562261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95400" y="231096"/>
            <a:ext cx="6923314" cy="850106"/>
          </a:xfrm>
        </p:spPr>
        <p:txBody>
          <a:bodyPr/>
          <a:lstStyle/>
          <a:p>
            <a:r>
              <a:rPr lang="sl-SI" dirty="0"/>
              <a:t>Različni načini ugotavljanja potreb</a:t>
            </a:r>
          </a:p>
        </p:txBody>
      </p:sp>
      <p:sp>
        <p:nvSpPr>
          <p:cNvPr id="3" name="Ograda vsebine 2"/>
          <p:cNvSpPr>
            <a:spLocks noGrp="1"/>
          </p:cNvSpPr>
          <p:nvPr>
            <p:ph idx="1"/>
          </p:nvPr>
        </p:nvSpPr>
        <p:spPr>
          <a:xfrm>
            <a:off x="457200" y="1052736"/>
            <a:ext cx="8229600" cy="5328592"/>
          </a:xfrm>
        </p:spPr>
        <p:txBody>
          <a:bodyPr>
            <a:normAutofit fontScale="62500" lnSpcReduction="20000"/>
          </a:bodyPr>
          <a:lstStyle/>
          <a:p>
            <a:r>
              <a:rPr lang="sl-SI" sz="5800" dirty="0" smtClean="0"/>
              <a:t>Med </a:t>
            </a:r>
            <a:r>
              <a:rPr lang="sl-SI" sz="5800" dirty="0"/>
              <a:t>sabo kombiniramo:</a:t>
            </a:r>
          </a:p>
          <a:p>
            <a:pPr lvl="1"/>
            <a:r>
              <a:rPr lang="sl-SI" sz="5800" dirty="0"/>
              <a:t>Izkazane potrebe deležnikov: knjižničarjev, lokalne </a:t>
            </a:r>
            <a:r>
              <a:rPr lang="sl-SI" sz="5800" dirty="0" smtClean="0"/>
              <a:t>oblasti, prebivalcev, različnih organizacij. </a:t>
            </a:r>
            <a:r>
              <a:rPr lang="sl-SI" sz="5800" dirty="0"/>
              <a:t>Zberemo kvalitativne podatke z različnimi metodami o razlogih oziroma </a:t>
            </a:r>
            <a:r>
              <a:rPr lang="sl-SI" sz="5800" dirty="0" smtClean="0"/>
              <a:t>argumentaciji </a:t>
            </a:r>
            <a:r>
              <a:rPr lang="sl-SI" sz="5800" dirty="0"/>
              <a:t>za </a:t>
            </a:r>
            <a:r>
              <a:rPr lang="sl-SI" sz="5800" dirty="0" smtClean="0"/>
              <a:t>knjižnico. </a:t>
            </a:r>
            <a:r>
              <a:rPr lang="sl-SI" sz="5800" dirty="0"/>
              <a:t>V osnovi gre za posvetovanje z </a:t>
            </a:r>
            <a:r>
              <a:rPr lang="sl-SI" sz="5800" dirty="0" smtClean="0"/>
              <a:t>deležniki, </a:t>
            </a:r>
            <a:r>
              <a:rPr lang="sl-SI" sz="5800" dirty="0"/>
              <a:t>uporabimo ankete, tudi na spletu, intervjuje, fokusne skupine, okrogle mize, razstave predlaganih rešitev, sestanke </a:t>
            </a:r>
            <a:r>
              <a:rPr lang="sl-SI" sz="5800" dirty="0" smtClean="0"/>
              <a:t>itn.</a:t>
            </a:r>
          </a:p>
          <a:p>
            <a:endParaRPr lang="sl-SI" sz="4300"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23</a:t>
            </a:fld>
            <a:endParaRPr lang="sl-SI"/>
          </a:p>
        </p:txBody>
      </p:sp>
    </p:spTree>
    <p:extLst>
      <p:ext uri="{BB962C8B-B14F-4D97-AF65-F5344CB8AC3E}">
        <p14:creationId xmlns:p14="http://schemas.microsoft.com/office/powerpoint/2010/main" val="1791908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a:xfrm>
            <a:off x="457200" y="1124746"/>
            <a:ext cx="8229600" cy="5001419"/>
          </a:xfrm>
        </p:spPr>
        <p:txBody>
          <a:bodyPr>
            <a:normAutofit fontScale="25000" lnSpcReduction="20000"/>
          </a:bodyPr>
          <a:lstStyle/>
          <a:p>
            <a:pPr lvl="1"/>
            <a:r>
              <a:rPr lang="sl-SI" sz="6800" dirty="0"/>
              <a:t>Normativna tj. predpostavljena potreba, ki jo pokažemo s </a:t>
            </a:r>
            <a:r>
              <a:rPr lang="sl-SI" sz="6800" dirty="0" err="1"/>
              <a:t>socio</a:t>
            </a:r>
            <a:r>
              <a:rPr lang="sl-SI" sz="6800" dirty="0"/>
              <a:t>-demografskimi kazalci in podatki o uporabi knjižnic. </a:t>
            </a:r>
          </a:p>
          <a:p>
            <a:pPr lvl="2"/>
            <a:r>
              <a:rPr lang="sl-SI" sz="6800" dirty="0"/>
              <a:t>Število in poseljenost prebivalstva ter projekcije gibanja prebivalstva, </a:t>
            </a:r>
          </a:p>
          <a:p>
            <a:pPr lvl="2"/>
            <a:r>
              <a:rPr lang="sl-SI" sz="6800" dirty="0"/>
              <a:t>Vzorci zaposlitve, nakupovanja in rekreacije (kje delajo, kje nakupujejo, kje preživljajo prosti čas itn.), kakšne so možnosti javnega in zasebnega prevoza, vzorci vsakodnevnih migracij</a:t>
            </a:r>
          </a:p>
          <a:p>
            <a:pPr lvl="2"/>
            <a:r>
              <a:rPr lang="sl-SI" sz="6800" dirty="0"/>
              <a:t>Število in kraj bivanja posebnih ciljnih skupin npr. </a:t>
            </a:r>
            <a:r>
              <a:rPr lang="sl-SI" sz="6800" dirty="0" smtClean="0"/>
              <a:t>starejših, otrok</a:t>
            </a:r>
            <a:r>
              <a:rPr lang="sl-SI" sz="6800" dirty="0"/>
              <a:t>, priseljencev itn., </a:t>
            </a:r>
          </a:p>
          <a:p>
            <a:pPr lvl="2"/>
            <a:r>
              <a:rPr lang="sl-SI" sz="6800" dirty="0"/>
              <a:t>Drugi </a:t>
            </a:r>
            <a:r>
              <a:rPr lang="sl-SI" sz="6800" dirty="0" err="1"/>
              <a:t>socio</a:t>
            </a:r>
            <a:r>
              <a:rPr lang="sl-SI" sz="6800" dirty="0"/>
              <a:t>-demografski dejavniki kot so izobrazba, dohodek itn. </a:t>
            </a:r>
          </a:p>
          <a:p>
            <a:pPr lvl="2"/>
            <a:r>
              <a:rPr lang="sl-SI" sz="6800" dirty="0"/>
              <a:t>Lokacije drugih storitev npr. vrtcev, domov za upokojence, izobraževalnih institucij, nakupovalna središča, rekreativne površine, javne zgradbe, </a:t>
            </a:r>
          </a:p>
          <a:p>
            <a:pPr lvl="2"/>
            <a:r>
              <a:rPr lang="sl-SI" sz="6800" dirty="0"/>
              <a:t>Statistični podatki o uporabi knjižnice: število, kraj bivanja in značilnosti uporabnikov knjižnice, </a:t>
            </a:r>
          </a:p>
          <a:p>
            <a:pPr lvl="2"/>
            <a:r>
              <a:rPr lang="sl-SI" sz="6800" dirty="0"/>
              <a:t>Število in kraj bivanja uporabnikov iz drugih občin,</a:t>
            </a:r>
          </a:p>
          <a:p>
            <a:pPr lvl="2"/>
            <a:r>
              <a:rPr lang="sl-SI" sz="6800" dirty="0"/>
              <a:t>Površina  knjižnice, razdalje med  enotami knjižnic, dostopnost za javni in osebni prevoz, obseg obiskanosti in izposoje enote, velikost zbirke, odprtost,</a:t>
            </a:r>
          </a:p>
          <a:p>
            <a:pPr lvl="1"/>
            <a:r>
              <a:rPr lang="sl-SI" sz="6800" dirty="0"/>
              <a:t>Primerjava z drugimi okolji: primerjamo se s podobno knjižnico, občino, mrežo, njihovo doseženo </a:t>
            </a:r>
            <a:r>
              <a:rPr lang="sl-SI" sz="6800" dirty="0" smtClean="0"/>
              <a:t>ravnijo.</a:t>
            </a:r>
          </a:p>
          <a:p>
            <a:pPr lvl="1"/>
            <a:r>
              <a:rPr lang="sl-SI" sz="6800" dirty="0" smtClean="0"/>
              <a:t>Izračun </a:t>
            </a:r>
            <a:r>
              <a:rPr lang="sl-SI" sz="6800" dirty="0"/>
              <a:t>glede na parametre standardov</a:t>
            </a:r>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24</a:t>
            </a:fld>
            <a:endParaRPr lang="sl-SI"/>
          </a:p>
        </p:txBody>
      </p:sp>
    </p:spTree>
    <p:extLst>
      <p:ext uri="{BB962C8B-B14F-4D97-AF65-F5344CB8AC3E}">
        <p14:creationId xmlns:p14="http://schemas.microsoft.com/office/powerpoint/2010/main" val="179685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600" dirty="0" smtClean="0"/>
              <a:t>Zahteve </a:t>
            </a:r>
            <a:r>
              <a:rPr lang="sl-SI" sz="3600" dirty="0"/>
              <a:t>za </a:t>
            </a:r>
            <a:r>
              <a:rPr lang="sl-SI" sz="3600" dirty="0" smtClean="0"/>
              <a:t>dostopnost </a:t>
            </a:r>
            <a:r>
              <a:rPr lang="sl-SI" sz="3600" dirty="0"/>
              <a:t>knjižnične zgradbe</a:t>
            </a:r>
          </a:p>
        </p:txBody>
      </p:sp>
      <p:sp>
        <p:nvSpPr>
          <p:cNvPr id="3" name="Ograda vsebine 2"/>
          <p:cNvSpPr>
            <a:spLocks noGrp="1"/>
          </p:cNvSpPr>
          <p:nvPr>
            <p:ph idx="1"/>
          </p:nvPr>
        </p:nvSpPr>
        <p:spPr>
          <a:xfrm>
            <a:off x="457200" y="1340768"/>
            <a:ext cx="8229600" cy="4785395"/>
          </a:xfrm>
        </p:spPr>
        <p:txBody>
          <a:bodyPr>
            <a:normAutofit fontScale="40000" lnSpcReduction="20000"/>
          </a:bodyPr>
          <a:lstStyle/>
          <a:p>
            <a:r>
              <a:rPr lang="sl-SI" sz="4600" dirty="0" smtClean="0"/>
              <a:t>Center </a:t>
            </a:r>
            <a:r>
              <a:rPr lang="sl-SI" sz="4600" dirty="0"/>
              <a:t>mesta, </a:t>
            </a:r>
            <a:r>
              <a:rPr lang="sl-SI" sz="4600" dirty="0" smtClean="0"/>
              <a:t>obiskana ulica/predel </a:t>
            </a:r>
            <a:r>
              <a:rPr lang="sl-SI" sz="4600" dirty="0"/>
              <a:t>mesta, nakupovalno središče</a:t>
            </a:r>
          </a:p>
          <a:p>
            <a:r>
              <a:rPr lang="sl-SI" sz="4600" dirty="0" smtClean="0"/>
              <a:t>Vidnost </a:t>
            </a:r>
            <a:r>
              <a:rPr lang="sl-SI" sz="4600" dirty="0"/>
              <a:t>iz okolice</a:t>
            </a:r>
          </a:p>
          <a:p>
            <a:r>
              <a:rPr lang="sl-SI" sz="4600" dirty="0" smtClean="0"/>
              <a:t>Odprtost </a:t>
            </a:r>
            <a:r>
              <a:rPr lang="sl-SI" sz="4600" dirty="0"/>
              <a:t>na ulico</a:t>
            </a:r>
          </a:p>
          <a:p>
            <a:r>
              <a:rPr lang="sl-SI" sz="4600" dirty="0" smtClean="0"/>
              <a:t>Zagotovljena </a:t>
            </a:r>
            <a:r>
              <a:rPr lang="sl-SI" sz="4600" dirty="0"/>
              <a:t>osebna varnost in varnost zgradbe v okolici</a:t>
            </a:r>
          </a:p>
          <a:p>
            <a:r>
              <a:rPr lang="sl-SI" sz="4600" dirty="0" smtClean="0"/>
              <a:t>Dostopnost </a:t>
            </a:r>
            <a:r>
              <a:rPr lang="sl-SI" sz="4600" dirty="0"/>
              <a:t>za gibalno in senzorno ovirane, tudi za pešce, starejše, vozičke</a:t>
            </a:r>
          </a:p>
          <a:p>
            <a:r>
              <a:rPr lang="sl-SI" sz="4600" dirty="0" smtClean="0"/>
              <a:t>Razsvetljenost </a:t>
            </a:r>
            <a:r>
              <a:rPr lang="sl-SI" sz="4600" dirty="0"/>
              <a:t>ponoči, zagotovljeno pluženje pozimi</a:t>
            </a:r>
          </a:p>
          <a:p>
            <a:r>
              <a:rPr lang="sl-SI" sz="4600" dirty="0" smtClean="0"/>
              <a:t>Bližina </a:t>
            </a:r>
            <a:r>
              <a:rPr lang="sl-SI" sz="4600" dirty="0"/>
              <a:t>javnega prevoza (400-500 m)</a:t>
            </a:r>
          </a:p>
          <a:p>
            <a:r>
              <a:rPr lang="sl-SI" sz="4600" dirty="0" smtClean="0"/>
              <a:t>Dostop </a:t>
            </a:r>
            <a:r>
              <a:rPr lang="sl-SI" sz="4600" dirty="0"/>
              <a:t>preko kolesarskih stez</a:t>
            </a:r>
          </a:p>
          <a:p>
            <a:r>
              <a:rPr lang="sl-SI" sz="4600" dirty="0" smtClean="0"/>
              <a:t>Razpoložljivost </a:t>
            </a:r>
            <a:r>
              <a:rPr lang="sl-SI" sz="4600" dirty="0"/>
              <a:t>parkirišč, vključno z rezerviranimi za gibalno ovirane </a:t>
            </a:r>
            <a:endParaRPr lang="sl-SI" sz="4600" dirty="0" smtClean="0"/>
          </a:p>
          <a:p>
            <a:r>
              <a:rPr lang="sl-SI" sz="4600" dirty="0" smtClean="0"/>
              <a:t>Bližina </a:t>
            </a:r>
            <a:r>
              <a:rPr lang="sl-SI" sz="4600" dirty="0"/>
              <a:t>šol in drugih izobraževalnih ustanov</a:t>
            </a:r>
          </a:p>
          <a:p>
            <a:r>
              <a:rPr lang="sl-SI" sz="4600" dirty="0" smtClean="0"/>
              <a:t>Dostop </a:t>
            </a:r>
            <a:r>
              <a:rPr lang="sl-SI" sz="4600" dirty="0"/>
              <a:t>za </a:t>
            </a:r>
            <a:r>
              <a:rPr lang="sl-SI" sz="4600" dirty="0" smtClean="0"/>
              <a:t>bibliobus, </a:t>
            </a:r>
            <a:r>
              <a:rPr lang="sl-SI" sz="4600" dirty="0"/>
              <a:t>kombije z obiskovalci</a:t>
            </a:r>
          </a:p>
          <a:p>
            <a:r>
              <a:rPr lang="sl-SI" sz="4600" dirty="0" smtClean="0"/>
              <a:t>Možnost </a:t>
            </a:r>
            <a:r>
              <a:rPr lang="sl-SI" sz="4600" dirty="0"/>
              <a:t>za priključitev zunanjega prostora (»vrt knjižnice</a:t>
            </a:r>
            <a:r>
              <a:rPr lang="sl-SI" sz="4600" dirty="0" smtClean="0"/>
              <a:t>«)</a:t>
            </a:r>
          </a:p>
          <a:p>
            <a:pPr marL="0" indent="0">
              <a:buNone/>
            </a:pPr>
            <a:r>
              <a:rPr lang="sl-SI" sz="3300" dirty="0" smtClean="0"/>
              <a:t>(po Novljan in </a:t>
            </a:r>
            <a:r>
              <a:rPr lang="sl-SI" sz="3300" dirty="0" err="1" smtClean="0"/>
              <a:t>People</a:t>
            </a:r>
            <a:r>
              <a:rPr lang="sl-SI" sz="3300" dirty="0" smtClean="0"/>
              <a:t> </a:t>
            </a:r>
            <a:r>
              <a:rPr lang="sl-SI" sz="3300" dirty="0" err="1" smtClean="0"/>
              <a:t>places</a:t>
            </a:r>
            <a:r>
              <a:rPr lang="sl-SI" sz="3300" dirty="0" smtClean="0"/>
              <a:t>)</a:t>
            </a:r>
            <a:endParaRPr lang="sl-SI" sz="3300" dirty="0"/>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25</a:t>
            </a:fld>
            <a:endParaRPr lang="sl-SI"/>
          </a:p>
        </p:txBody>
      </p:sp>
    </p:spTree>
    <p:extLst>
      <p:ext uri="{BB962C8B-B14F-4D97-AF65-F5344CB8AC3E}">
        <p14:creationId xmlns:p14="http://schemas.microsoft.com/office/powerpoint/2010/main" val="2358707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0343" y="272143"/>
            <a:ext cx="7576456" cy="924609"/>
          </a:xfrm>
        </p:spPr>
        <p:txBody>
          <a:bodyPr>
            <a:normAutofit fontScale="90000"/>
          </a:bodyPr>
          <a:lstStyle/>
          <a:p>
            <a:r>
              <a:rPr lang="sl-SI" sz="3400" dirty="0" smtClean="0"/>
              <a:t>Potujoča </a:t>
            </a:r>
            <a:r>
              <a:rPr lang="sl-SI" sz="3400" dirty="0"/>
              <a:t>knjižnica </a:t>
            </a:r>
            <a:r>
              <a:rPr lang="sl-SI" sz="3400" dirty="0" smtClean="0"/>
              <a:t>ali </a:t>
            </a:r>
            <a:r>
              <a:rPr lang="sl-SI" sz="3400" dirty="0"/>
              <a:t>stalno </a:t>
            </a:r>
            <a:r>
              <a:rPr lang="sl-SI" sz="3400" dirty="0" err="1"/>
              <a:t>izposojevališče</a:t>
            </a:r>
            <a:r>
              <a:rPr lang="sl-SI" sz="3400" dirty="0" smtClean="0"/>
              <a:t>?</a:t>
            </a:r>
            <a:endParaRPr lang="sl-SI" sz="3400" dirty="0"/>
          </a:p>
        </p:txBody>
      </p:sp>
      <p:sp>
        <p:nvSpPr>
          <p:cNvPr id="3" name="Ograda vsebine 2"/>
          <p:cNvSpPr>
            <a:spLocks noGrp="1"/>
          </p:cNvSpPr>
          <p:nvPr>
            <p:ph idx="1"/>
          </p:nvPr>
        </p:nvSpPr>
        <p:spPr>
          <a:xfrm>
            <a:off x="457200" y="1196752"/>
            <a:ext cx="8229600" cy="5184576"/>
          </a:xfrm>
        </p:spPr>
        <p:txBody>
          <a:bodyPr>
            <a:normAutofit fontScale="40000" lnSpcReduction="20000"/>
          </a:bodyPr>
          <a:lstStyle/>
          <a:p>
            <a:r>
              <a:rPr lang="sl-SI" sz="4500" dirty="0"/>
              <a:t>P</a:t>
            </a:r>
            <a:r>
              <a:rPr lang="sl-SI" sz="4500" dirty="0" smtClean="0"/>
              <a:t>otujoča </a:t>
            </a:r>
            <a:r>
              <a:rPr lang="sl-SI" sz="4500" dirty="0"/>
              <a:t>knjižnica ni </a:t>
            </a:r>
            <a:r>
              <a:rPr lang="sl-SI" sz="4500" dirty="0" smtClean="0"/>
              <a:t>polnilo </a:t>
            </a:r>
            <a:r>
              <a:rPr lang="sl-SI" sz="4500" dirty="0"/>
              <a:t>za </a:t>
            </a:r>
            <a:r>
              <a:rPr lang="sl-SI" sz="4500" dirty="0" smtClean="0"/>
              <a:t>bele lise brez stalnega </a:t>
            </a:r>
            <a:r>
              <a:rPr lang="sl-SI" sz="4500" dirty="0"/>
              <a:t>izposojevališča, obe sta del širšega sistema</a:t>
            </a:r>
          </a:p>
          <a:p>
            <a:r>
              <a:rPr lang="sl-SI" sz="4500" dirty="0" smtClean="0"/>
              <a:t>Vidik </a:t>
            </a:r>
            <a:r>
              <a:rPr lang="sl-SI" sz="4500" dirty="0"/>
              <a:t>stroškov: </a:t>
            </a:r>
            <a:r>
              <a:rPr lang="sl-SI" sz="4500" dirty="0" smtClean="0"/>
              <a:t>izdelati primerjavo </a:t>
            </a:r>
            <a:r>
              <a:rPr lang="sl-SI" sz="4500" dirty="0" err="1" smtClean="0"/>
              <a:t>vzpostavitvenih</a:t>
            </a:r>
            <a:r>
              <a:rPr lang="sl-SI" sz="4500" dirty="0" smtClean="0"/>
              <a:t> in tekočih stroškov obeh alternativ</a:t>
            </a:r>
            <a:endParaRPr lang="sl-SI" sz="4500" dirty="0"/>
          </a:p>
          <a:p>
            <a:r>
              <a:rPr lang="sl-SI" sz="4500" dirty="0" smtClean="0"/>
              <a:t>Vidiki </a:t>
            </a:r>
            <a:r>
              <a:rPr lang="sl-SI" sz="4500" dirty="0"/>
              <a:t>koristnosti: </a:t>
            </a:r>
          </a:p>
          <a:p>
            <a:pPr lvl="1"/>
            <a:r>
              <a:rPr lang="sl-SI" sz="4300" dirty="0"/>
              <a:t>Stalno </a:t>
            </a:r>
            <a:r>
              <a:rPr lang="sl-SI" sz="4300" dirty="0" err="1"/>
              <a:t>izposojevališče</a:t>
            </a:r>
            <a:r>
              <a:rPr lang="sl-SI" sz="4300" dirty="0"/>
              <a:t>: potovalni čas uporabnikov, strošek potovanja in ustrezen odpiralni čas </a:t>
            </a:r>
            <a:endParaRPr lang="sl-SI" sz="4300" dirty="0" smtClean="0"/>
          </a:p>
          <a:p>
            <a:pPr lvl="1"/>
            <a:r>
              <a:rPr lang="sl-SI" sz="4300" dirty="0"/>
              <a:t>Potujoča knjižnica: pogostost obiskov in trajanje postanka, je bolj fleksibilna, se hitro odzove na potrebe</a:t>
            </a:r>
          </a:p>
          <a:p>
            <a:pPr lvl="1"/>
            <a:r>
              <a:rPr lang="sl-SI" sz="4300" dirty="0" smtClean="0"/>
              <a:t>Velikost gravitacijskega območja (potujoča knjižnica težko pokriva zelo redko poseljena območja alternativa poštna storitev ali kolekcija)</a:t>
            </a:r>
          </a:p>
          <a:p>
            <a:pPr lvl="1"/>
            <a:r>
              <a:rPr lang="sl-SI" sz="4300" dirty="0" smtClean="0"/>
              <a:t>Stopnja </a:t>
            </a:r>
            <a:r>
              <a:rPr lang="sl-SI" sz="4300" dirty="0"/>
              <a:t>menjave </a:t>
            </a:r>
            <a:r>
              <a:rPr lang="sl-SI" sz="4300" dirty="0" smtClean="0"/>
              <a:t>naslovov: koliko </a:t>
            </a:r>
            <a:r>
              <a:rPr lang="sl-SI" sz="4300" dirty="0"/>
              <a:t>novih naslovov se lahko ponudi v </a:t>
            </a:r>
            <a:r>
              <a:rPr lang="sl-SI" sz="4300" dirty="0" smtClean="0"/>
              <a:t>letu? Če </a:t>
            </a:r>
            <a:r>
              <a:rPr lang="sl-SI" sz="4300" dirty="0"/>
              <a:t>ni </a:t>
            </a:r>
            <a:r>
              <a:rPr lang="sl-SI" sz="4300" dirty="0" smtClean="0"/>
              <a:t>prirasta v </a:t>
            </a:r>
            <a:r>
              <a:rPr lang="sl-SI" sz="4300" dirty="0"/>
              <a:t>stalnem </a:t>
            </a:r>
            <a:r>
              <a:rPr lang="sl-SI" sz="4300" dirty="0" err="1"/>
              <a:t>izposojevališču</a:t>
            </a:r>
            <a:r>
              <a:rPr lang="sl-SI" sz="4300" dirty="0"/>
              <a:t>, lahko </a:t>
            </a:r>
            <a:r>
              <a:rPr lang="sl-SI" sz="4300" dirty="0" err="1"/>
              <a:t>bibliobus</a:t>
            </a:r>
            <a:r>
              <a:rPr lang="sl-SI" sz="4300" dirty="0"/>
              <a:t> ponudi veliko </a:t>
            </a:r>
            <a:r>
              <a:rPr lang="sl-SI" sz="4300" dirty="0" smtClean="0"/>
              <a:t>več.</a:t>
            </a:r>
          </a:p>
          <a:p>
            <a:pPr lvl="1"/>
            <a:r>
              <a:rPr lang="sl-SI" sz="4300" dirty="0" smtClean="0"/>
              <a:t>Raznovrstnost ponujenega gradiva</a:t>
            </a:r>
          </a:p>
          <a:p>
            <a:pPr lvl="1"/>
            <a:r>
              <a:rPr lang="sl-SI" sz="4300" dirty="0" smtClean="0"/>
              <a:t>Globina storitve: stalno </a:t>
            </a:r>
            <a:r>
              <a:rPr lang="sl-SI" sz="4300" dirty="0" err="1"/>
              <a:t>izposojevališče</a:t>
            </a:r>
            <a:r>
              <a:rPr lang="sl-SI" sz="4300" dirty="0"/>
              <a:t> precej bolje podpira različne </a:t>
            </a:r>
            <a:r>
              <a:rPr lang="sl-SI" sz="4300" dirty="0" smtClean="0"/>
              <a:t>dejavnosti, </a:t>
            </a:r>
            <a:r>
              <a:rPr lang="sl-SI" sz="4300" dirty="0"/>
              <a:t>nudi boljše pogoje za vseživljenjsko </a:t>
            </a:r>
            <a:r>
              <a:rPr lang="sl-SI" sz="4300" dirty="0" smtClean="0"/>
              <a:t>učenje/študij, druženje, lokalno pripadnost,  ima </a:t>
            </a:r>
            <a:r>
              <a:rPr lang="sl-SI" sz="4300" dirty="0"/>
              <a:t>referenčno </a:t>
            </a:r>
            <a:r>
              <a:rPr lang="sl-SI" sz="4300" dirty="0" smtClean="0"/>
              <a:t>zbirko itn.</a:t>
            </a:r>
          </a:p>
          <a:p>
            <a:pPr lvl="1"/>
            <a:r>
              <a:rPr lang="sl-SI" sz="4300" dirty="0" smtClean="0"/>
              <a:t>Enostavnost </a:t>
            </a:r>
            <a:r>
              <a:rPr lang="sl-SI" sz="4300" dirty="0"/>
              <a:t>in hitrost </a:t>
            </a:r>
            <a:r>
              <a:rPr lang="sl-SI" sz="4300" dirty="0" err="1"/>
              <a:t>medbibliotečne</a:t>
            </a:r>
            <a:r>
              <a:rPr lang="sl-SI" sz="4300" dirty="0"/>
              <a:t> </a:t>
            </a:r>
            <a:r>
              <a:rPr lang="sl-SI" sz="4300" dirty="0" smtClean="0"/>
              <a:t>izposoje</a:t>
            </a:r>
          </a:p>
          <a:p>
            <a:pPr lvl="1"/>
            <a:r>
              <a:rPr lang="sl-SI" sz="4300" dirty="0" smtClean="0"/>
              <a:t>Višina </a:t>
            </a:r>
            <a:r>
              <a:rPr lang="sl-SI" sz="4300" dirty="0"/>
              <a:t>zaračunavanja </a:t>
            </a:r>
            <a:r>
              <a:rPr lang="sl-SI" sz="4300" dirty="0" smtClean="0"/>
              <a:t>storitev</a:t>
            </a:r>
          </a:p>
          <a:p>
            <a:pPr marL="457200" lvl="1" indent="0">
              <a:buNone/>
            </a:pPr>
            <a:r>
              <a:rPr lang="sl-SI" sz="4300" dirty="0" smtClean="0"/>
              <a:t/>
            </a:r>
            <a:br>
              <a:rPr lang="sl-SI" sz="4300" dirty="0" smtClean="0"/>
            </a:br>
            <a:r>
              <a:rPr lang="sl-SI" sz="2900" dirty="0" smtClean="0"/>
              <a:t>(po </a:t>
            </a:r>
            <a:r>
              <a:rPr lang="sl-SI" sz="2900" dirty="0" err="1" smtClean="0"/>
              <a:t>Mobile</a:t>
            </a:r>
            <a:r>
              <a:rPr lang="sl-SI" sz="2900" dirty="0" smtClean="0"/>
              <a:t> </a:t>
            </a:r>
            <a:r>
              <a:rPr lang="sl-SI" sz="2900" dirty="0" err="1" smtClean="0"/>
              <a:t>Library</a:t>
            </a:r>
            <a:r>
              <a:rPr lang="sl-SI" sz="2900" dirty="0" smtClean="0"/>
              <a:t>…)</a:t>
            </a:r>
            <a:endParaRPr lang="sl-SI" sz="2900" dirty="0"/>
          </a:p>
          <a:p>
            <a:endParaRPr lang="sl-SI" sz="3600"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26</a:t>
            </a:fld>
            <a:endParaRPr lang="sl-SI"/>
          </a:p>
        </p:txBody>
      </p:sp>
    </p:spTree>
    <p:extLst>
      <p:ext uri="{BB962C8B-B14F-4D97-AF65-F5344CB8AC3E}">
        <p14:creationId xmlns:p14="http://schemas.microsoft.com/office/powerpoint/2010/main" val="4269521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Sodelovanje </a:t>
            </a:r>
            <a:r>
              <a:rPr lang="sl-SI" dirty="0"/>
              <a:t>šolske in splošne knjižnice z uporabo skupnih virov</a:t>
            </a:r>
          </a:p>
        </p:txBody>
      </p:sp>
      <p:sp>
        <p:nvSpPr>
          <p:cNvPr id="3" name="Ograda vsebine 2"/>
          <p:cNvSpPr>
            <a:spLocks noGrp="1"/>
          </p:cNvSpPr>
          <p:nvPr>
            <p:ph idx="1"/>
          </p:nvPr>
        </p:nvSpPr>
        <p:spPr/>
        <p:txBody>
          <a:bodyPr/>
          <a:lstStyle/>
          <a:p>
            <a:r>
              <a:rPr lang="sl-SI" dirty="0"/>
              <a:t>U</a:t>
            </a:r>
            <a:r>
              <a:rPr lang="sl-SI" dirty="0" smtClean="0"/>
              <a:t>poštevajo se zahtevnejši </a:t>
            </a:r>
            <a:r>
              <a:rPr lang="sl-SI" dirty="0"/>
              <a:t>normativi oziroma </a:t>
            </a:r>
            <a:r>
              <a:rPr lang="sl-SI" dirty="0" smtClean="0"/>
              <a:t>standardi</a:t>
            </a:r>
          </a:p>
          <a:p>
            <a:r>
              <a:rPr lang="sl-SI" dirty="0" smtClean="0"/>
              <a:t>Skupno </a:t>
            </a:r>
            <a:r>
              <a:rPr lang="sl-SI" dirty="0"/>
              <a:t>izvajanje določenih segmentov knjižnične dejavnosti dveh pravnih </a:t>
            </a:r>
            <a:r>
              <a:rPr lang="sl-SI" dirty="0" smtClean="0"/>
              <a:t>oseb ne pa združevanje</a:t>
            </a:r>
          </a:p>
          <a:p>
            <a:r>
              <a:rPr lang="sl-SI" dirty="0"/>
              <a:t>Viri v skupni rabi </a:t>
            </a:r>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27</a:t>
            </a:fld>
            <a:endParaRPr lang="sl-SI"/>
          </a:p>
        </p:txBody>
      </p:sp>
    </p:spTree>
    <p:extLst>
      <p:ext uri="{BB962C8B-B14F-4D97-AF65-F5344CB8AC3E}">
        <p14:creationId xmlns:p14="http://schemas.microsoft.com/office/powerpoint/2010/main" val="3706141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Cilji </a:t>
            </a:r>
            <a:r>
              <a:rPr lang="sl-SI" dirty="0" smtClean="0"/>
              <a:t>potujoče knjižnice</a:t>
            </a:r>
            <a:endParaRPr lang="sl-SI" dirty="0"/>
          </a:p>
        </p:txBody>
      </p:sp>
      <p:sp>
        <p:nvSpPr>
          <p:cNvPr id="3" name="Ograda vsebine 2"/>
          <p:cNvSpPr>
            <a:spLocks noGrp="1"/>
          </p:cNvSpPr>
          <p:nvPr>
            <p:ph idx="1"/>
          </p:nvPr>
        </p:nvSpPr>
        <p:spPr/>
        <p:txBody>
          <a:bodyPr>
            <a:normAutofit/>
          </a:bodyPr>
          <a:lstStyle/>
          <a:p>
            <a:r>
              <a:rPr lang="sl-SI" dirty="0" smtClean="0"/>
              <a:t>Izboljšati </a:t>
            </a:r>
            <a:r>
              <a:rPr lang="sl-SI" dirty="0"/>
              <a:t>kvaliteto življenja na </a:t>
            </a:r>
            <a:r>
              <a:rPr lang="sl-SI" dirty="0" smtClean="0"/>
              <a:t>podeželju, </a:t>
            </a:r>
            <a:r>
              <a:rPr lang="sl-SI" dirty="0"/>
              <a:t>omiliti izoliranost starejših in predstaviti knjižnico </a:t>
            </a:r>
            <a:r>
              <a:rPr lang="sl-SI" dirty="0" smtClean="0"/>
              <a:t>mladim, </a:t>
            </a:r>
            <a:r>
              <a:rPr lang="sl-SI" dirty="0"/>
              <a:t>tako manjšati razlike med podeželjem in mestom</a:t>
            </a:r>
          </a:p>
          <a:p>
            <a:r>
              <a:rPr lang="sl-SI" dirty="0" smtClean="0"/>
              <a:t>Promocija </a:t>
            </a:r>
            <a:r>
              <a:rPr lang="sl-SI" dirty="0"/>
              <a:t>splošne knjižnice</a:t>
            </a:r>
          </a:p>
          <a:p>
            <a:r>
              <a:rPr lang="sl-SI" dirty="0" smtClean="0"/>
              <a:t>Širjenje </a:t>
            </a:r>
            <a:r>
              <a:rPr lang="sl-SI" dirty="0"/>
              <a:t>in spodbujanje bralne kulture (bralci ob stiku razvijejo svoje potrebe) </a:t>
            </a:r>
          </a:p>
          <a:p>
            <a:r>
              <a:rPr lang="sl-SI" dirty="0" smtClean="0"/>
              <a:t>Ugotavljanje </a:t>
            </a:r>
            <a:r>
              <a:rPr lang="sl-SI" dirty="0"/>
              <a:t>potreb na terenu po ustrezni </a:t>
            </a:r>
            <a:r>
              <a:rPr lang="sl-SI" dirty="0" smtClean="0"/>
              <a:t>obliki knjižnične dejavnosti</a:t>
            </a:r>
          </a:p>
          <a:p>
            <a:r>
              <a:rPr lang="sl-SI" dirty="0" smtClean="0"/>
              <a:t>Posebni cilji</a:t>
            </a:r>
          </a:p>
          <a:p>
            <a:pPr marL="0" indent="0">
              <a:buNone/>
            </a:pPr>
            <a:r>
              <a:rPr lang="sl-SI" sz="2200" dirty="0"/>
              <a:t>(po </a:t>
            </a:r>
            <a:r>
              <a:rPr lang="sl-SI" sz="2200" dirty="0" smtClean="0"/>
              <a:t>Novljan in Pugelj)</a:t>
            </a:r>
            <a:endParaRPr lang="sl-SI" sz="2200" dirty="0"/>
          </a:p>
          <a:p>
            <a:endParaRPr lang="sl-SI" dirty="0"/>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28</a:t>
            </a:fld>
            <a:endParaRPr lang="sl-SI"/>
          </a:p>
        </p:txBody>
      </p:sp>
    </p:spTree>
    <p:extLst>
      <p:ext uri="{BB962C8B-B14F-4D97-AF65-F5344CB8AC3E}">
        <p14:creationId xmlns:p14="http://schemas.microsoft.com/office/powerpoint/2010/main" val="7509688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Možne storitve </a:t>
            </a:r>
            <a:r>
              <a:rPr lang="sl-SI" dirty="0" err="1"/>
              <a:t>bibliobusa</a:t>
            </a:r>
            <a:r>
              <a:rPr lang="sl-SI" dirty="0"/>
              <a:t> </a:t>
            </a:r>
          </a:p>
        </p:txBody>
      </p:sp>
      <p:sp>
        <p:nvSpPr>
          <p:cNvPr id="3" name="Ograda vsebine 2"/>
          <p:cNvSpPr>
            <a:spLocks noGrp="1"/>
          </p:cNvSpPr>
          <p:nvPr>
            <p:ph idx="1"/>
          </p:nvPr>
        </p:nvSpPr>
        <p:spPr/>
        <p:txBody>
          <a:bodyPr>
            <a:normAutofit/>
          </a:bodyPr>
          <a:lstStyle/>
          <a:p>
            <a:r>
              <a:rPr lang="sl-SI" dirty="0" smtClean="0"/>
              <a:t>Izposoja </a:t>
            </a:r>
            <a:r>
              <a:rPr lang="sl-SI" dirty="0"/>
              <a:t>gradiva na </a:t>
            </a:r>
            <a:r>
              <a:rPr lang="sl-SI" dirty="0" smtClean="0"/>
              <a:t>dom</a:t>
            </a:r>
          </a:p>
          <a:p>
            <a:r>
              <a:rPr lang="sl-SI" dirty="0" smtClean="0"/>
              <a:t>Posredovanje </a:t>
            </a:r>
            <a:r>
              <a:rPr lang="sl-SI" dirty="0"/>
              <a:t>informacij o lokalni skupnosti, </a:t>
            </a:r>
            <a:endParaRPr lang="sl-SI" dirty="0" smtClean="0"/>
          </a:p>
          <a:p>
            <a:r>
              <a:rPr lang="sl-SI" dirty="0" smtClean="0"/>
              <a:t>Posredovanje </a:t>
            </a:r>
            <a:r>
              <a:rPr lang="sl-SI" dirty="0"/>
              <a:t>naročenega gradiva in informacij </a:t>
            </a:r>
            <a:endParaRPr lang="sl-SI" dirty="0" smtClean="0"/>
          </a:p>
          <a:p>
            <a:r>
              <a:rPr lang="sl-SI" dirty="0" smtClean="0"/>
              <a:t>Usposabljanje </a:t>
            </a:r>
            <a:r>
              <a:rPr lang="sl-SI" dirty="0"/>
              <a:t>za uporabo </a:t>
            </a:r>
            <a:r>
              <a:rPr lang="sl-SI" dirty="0" smtClean="0"/>
              <a:t>knjižnice</a:t>
            </a:r>
          </a:p>
          <a:p>
            <a:r>
              <a:rPr lang="sl-SI" dirty="0" smtClean="0"/>
              <a:t>Uporaba gradiva, IKT opreme</a:t>
            </a:r>
          </a:p>
          <a:p>
            <a:r>
              <a:rPr lang="sl-SI" dirty="0" smtClean="0"/>
              <a:t>Dostava </a:t>
            </a:r>
            <a:r>
              <a:rPr lang="sl-SI" dirty="0"/>
              <a:t>premičnih zbirk v stalno </a:t>
            </a:r>
            <a:r>
              <a:rPr lang="sl-SI" dirty="0" err="1" smtClean="0"/>
              <a:t>izposojevališče</a:t>
            </a:r>
            <a:endParaRPr lang="sl-SI" dirty="0" smtClean="0"/>
          </a:p>
          <a:p>
            <a:r>
              <a:rPr lang="sl-SI" dirty="0"/>
              <a:t>Povezovanje z osrednjo knjižnico (napotovanje, ogledi)</a:t>
            </a:r>
          </a:p>
          <a:p>
            <a:r>
              <a:rPr lang="sl-SI" dirty="0" smtClean="0"/>
              <a:t>Posebne dejavnosti (prireditve)</a:t>
            </a:r>
          </a:p>
          <a:p>
            <a:pPr marL="0" indent="0">
              <a:buNone/>
            </a:pPr>
            <a:r>
              <a:rPr lang="sl-SI" sz="2200" dirty="0" smtClean="0"/>
              <a:t>(po Novljan)</a:t>
            </a:r>
            <a:endParaRPr lang="sl-SI" sz="2200"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29</a:t>
            </a:fld>
            <a:endParaRPr lang="sl-SI"/>
          </a:p>
        </p:txBody>
      </p:sp>
    </p:spTree>
    <p:extLst>
      <p:ext uri="{BB962C8B-B14F-4D97-AF65-F5344CB8AC3E}">
        <p14:creationId xmlns:p14="http://schemas.microsoft.com/office/powerpoint/2010/main" val="565867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Vpliv oddaljenosti</a:t>
            </a:r>
            <a:endParaRPr lang="sl-SI" dirty="0"/>
          </a:p>
        </p:txBody>
      </p:sp>
      <p:sp>
        <p:nvSpPr>
          <p:cNvPr id="3" name="Ograda vsebine 2"/>
          <p:cNvSpPr>
            <a:spLocks noGrp="1"/>
          </p:cNvSpPr>
          <p:nvPr>
            <p:ph idx="1"/>
          </p:nvPr>
        </p:nvSpPr>
        <p:spPr/>
        <p:txBody>
          <a:bodyPr/>
          <a:lstStyle/>
          <a:p>
            <a:r>
              <a:rPr lang="sl-SI" dirty="0" smtClean="0"/>
              <a:t>(</a:t>
            </a:r>
            <a:r>
              <a:rPr lang="sl-SI" dirty="0" err="1" smtClean="0"/>
              <a:t>Coughlin</a:t>
            </a:r>
            <a:r>
              <a:rPr lang="sl-SI" dirty="0" smtClean="0"/>
              <a:t> idr.)</a:t>
            </a:r>
          </a:p>
          <a:p>
            <a:pPr lvl="1"/>
            <a:r>
              <a:rPr lang="sl-SI" dirty="0" smtClean="0"/>
              <a:t>Združevanje obiska knjižnice z drugimi opravki npr. nakup</a:t>
            </a:r>
          </a:p>
          <a:p>
            <a:pPr lvl="1"/>
            <a:r>
              <a:rPr lang="sl-SI" dirty="0" smtClean="0"/>
              <a:t>Radij oddaljenosti narašča od otrok preko mladostnikov do odraslih</a:t>
            </a:r>
          </a:p>
          <a:p>
            <a:pPr lvl="1"/>
            <a:r>
              <a:rPr lang="sl-SI" dirty="0" smtClean="0"/>
              <a:t>Diferencirana mobilnost: otroci, starejši, manj izobraženi</a:t>
            </a:r>
          </a:p>
          <a:p>
            <a:pPr lvl="1"/>
            <a:r>
              <a:rPr lang="sl-SI" dirty="0" smtClean="0"/>
              <a:t>Razpoložljivost zasebnega ali javnega prevoza</a:t>
            </a:r>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3</a:t>
            </a:fld>
            <a:endParaRPr lang="sl-SI"/>
          </a:p>
        </p:txBody>
      </p:sp>
    </p:spTree>
    <p:extLst>
      <p:ext uri="{BB962C8B-B14F-4D97-AF65-F5344CB8AC3E}">
        <p14:creationId xmlns:p14="http://schemas.microsoft.com/office/powerpoint/2010/main" val="2327908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Vrste </a:t>
            </a:r>
            <a:r>
              <a:rPr lang="sl-SI" dirty="0"/>
              <a:t>oz. namen potujočih </a:t>
            </a:r>
            <a:r>
              <a:rPr lang="sl-SI" dirty="0" smtClean="0"/>
              <a:t>knjižnic</a:t>
            </a:r>
            <a:endParaRPr lang="sl-SI" dirty="0"/>
          </a:p>
        </p:txBody>
      </p:sp>
      <p:sp>
        <p:nvSpPr>
          <p:cNvPr id="3" name="Ograda vsebine 2"/>
          <p:cNvSpPr>
            <a:spLocks noGrp="1"/>
          </p:cNvSpPr>
          <p:nvPr>
            <p:ph idx="1"/>
          </p:nvPr>
        </p:nvSpPr>
        <p:spPr>
          <a:xfrm>
            <a:off x="457200" y="1268760"/>
            <a:ext cx="8229600" cy="4857403"/>
          </a:xfrm>
        </p:spPr>
        <p:txBody>
          <a:bodyPr>
            <a:noAutofit/>
          </a:bodyPr>
          <a:lstStyle/>
          <a:p>
            <a:r>
              <a:rPr lang="sl-SI" sz="2400" dirty="0" smtClean="0"/>
              <a:t>Potujoča </a:t>
            </a:r>
            <a:r>
              <a:rPr lang="sl-SI" sz="2400" dirty="0"/>
              <a:t>knjižnica najbolj pogosto dopolnjuje mrežo stalnih </a:t>
            </a:r>
            <a:r>
              <a:rPr lang="sl-SI" sz="2400" dirty="0" err="1" smtClean="0"/>
              <a:t>izposojevališč</a:t>
            </a:r>
            <a:r>
              <a:rPr lang="sl-SI" sz="2400" dirty="0" smtClean="0"/>
              <a:t>, </a:t>
            </a:r>
            <a:r>
              <a:rPr lang="sl-SI" sz="2400" dirty="0"/>
              <a:t>tako da zagotavlja storitve na podeželju in obrobju mest, zelo izoliranim posameznikom in majhnim skupnostim pa se storitve zagotavljajo s kolekcijami in osebno poštno storitvijo. Primerna tudi za razvijajoče skupnosti, kjer še ne utegnemo postaviti stalnega </a:t>
            </a:r>
            <a:r>
              <a:rPr lang="sl-SI" sz="2400" dirty="0" err="1" smtClean="0"/>
              <a:t>izposojevališča</a:t>
            </a:r>
            <a:r>
              <a:rPr lang="sl-SI" sz="2400" dirty="0" smtClean="0"/>
              <a:t> </a:t>
            </a:r>
            <a:r>
              <a:rPr lang="sl-SI" sz="2400" dirty="0"/>
              <a:t>ali pa v stanovanjskih soseskah, kjer ni mesta za stalno </a:t>
            </a:r>
            <a:r>
              <a:rPr lang="sl-SI" sz="2400" dirty="0" err="1"/>
              <a:t>izposojevališče</a:t>
            </a:r>
            <a:r>
              <a:rPr lang="sl-SI" sz="2400" dirty="0"/>
              <a:t>, industrijskih kompleksih s stanovanji, redko </a:t>
            </a:r>
            <a:r>
              <a:rPr lang="sl-SI" sz="2400" dirty="0" smtClean="0"/>
              <a:t>poseljenih stanovanjskih predelih.</a:t>
            </a:r>
            <a:endParaRPr lang="sl-SI" sz="2400" dirty="0"/>
          </a:p>
          <a:p>
            <a:r>
              <a:rPr lang="sl-SI" sz="2400" dirty="0" smtClean="0"/>
              <a:t>Potujoča </a:t>
            </a:r>
            <a:r>
              <a:rPr lang="sl-SI" sz="2400" dirty="0"/>
              <a:t>knjižnica je edini način zagotavljanja knjižničnih storitev, kadar gre za enakomerno razpršena redko poseljena podeželska naselja. </a:t>
            </a:r>
            <a:r>
              <a:rPr lang="sl-SI" sz="2400" dirty="0" smtClean="0"/>
              <a:t>Tudi za </a:t>
            </a:r>
            <a:r>
              <a:rPr lang="sl-SI" sz="2400" dirty="0"/>
              <a:t>začasne skupnosti npr. sezonski delavci, gradbeni projekti, </a:t>
            </a:r>
            <a:r>
              <a:rPr lang="sl-SI" sz="2400" dirty="0" smtClean="0"/>
              <a:t>nomadi.</a:t>
            </a:r>
            <a:endParaRPr lang="sl-SI" sz="2400"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30</a:t>
            </a:fld>
            <a:endParaRPr lang="sl-SI"/>
          </a:p>
        </p:txBody>
      </p:sp>
    </p:spTree>
    <p:extLst>
      <p:ext uri="{BB962C8B-B14F-4D97-AF65-F5344CB8AC3E}">
        <p14:creationId xmlns:p14="http://schemas.microsoft.com/office/powerpoint/2010/main" val="1118024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Ciljane potujoče knjižnice</a:t>
            </a:r>
            <a:endParaRPr lang="sl-SI" dirty="0"/>
          </a:p>
        </p:txBody>
      </p:sp>
      <p:sp>
        <p:nvSpPr>
          <p:cNvPr id="3" name="Ograda vsebine 2"/>
          <p:cNvSpPr>
            <a:spLocks noGrp="1"/>
          </p:cNvSpPr>
          <p:nvPr>
            <p:ph idx="1"/>
          </p:nvPr>
        </p:nvSpPr>
        <p:spPr>
          <a:xfrm>
            <a:off x="457200" y="1340768"/>
            <a:ext cx="8229600" cy="5040560"/>
          </a:xfrm>
        </p:spPr>
        <p:txBody>
          <a:bodyPr>
            <a:normAutofit fontScale="62500" lnSpcReduction="20000"/>
          </a:bodyPr>
          <a:lstStyle/>
          <a:p>
            <a:r>
              <a:rPr lang="sl-SI" sz="3800" dirty="0" smtClean="0"/>
              <a:t>Namenjene otrokom, za promocijo </a:t>
            </a:r>
            <a:r>
              <a:rPr lang="sl-SI" sz="3800" dirty="0"/>
              <a:t>knjižnic, obiskujejo šole, vrtce, dogodke</a:t>
            </a:r>
          </a:p>
          <a:p>
            <a:pPr lvl="1"/>
            <a:r>
              <a:rPr lang="sl-SI" sz="3400" dirty="0" smtClean="0"/>
              <a:t>Danski </a:t>
            </a:r>
            <a:r>
              <a:rPr lang="sl-SI" sz="3400" dirty="0"/>
              <a:t>primer </a:t>
            </a:r>
            <a:r>
              <a:rPr lang="sl-SI" sz="3400" dirty="0" err="1"/>
              <a:t>bibliobusa</a:t>
            </a:r>
            <a:r>
              <a:rPr lang="sl-SI" sz="3400" dirty="0"/>
              <a:t>, ki cilja na izboljšanje bralne pismenosti otrok in </a:t>
            </a:r>
            <a:r>
              <a:rPr lang="sl-SI" sz="3400" dirty="0" smtClean="0"/>
              <a:t>mladine, 1 </a:t>
            </a:r>
            <a:r>
              <a:rPr lang="sl-SI" sz="3400" dirty="0"/>
              <a:t>delavec, 1500 enot, </a:t>
            </a:r>
            <a:r>
              <a:rPr lang="sl-SI" sz="3400" dirty="0" smtClean="0"/>
              <a:t>obiskuje lokacije, kjer se izvaja dnevno </a:t>
            </a:r>
            <a:r>
              <a:rPr lang="sl-SI" sz="3400" dirty="0"/>
              <a:t>varstvo otrok in </a:t>
            </a:r>
            <a:r>
              <a:rPr lang="sl-SI" sz="3400" dirty="0" smtClean="0"/>
              <a:t> druge institucije</a:t>
            </a:r>
            <a:r>
              <a:rPr lang="sl-SI" sz="3400" dirty="0"/>
              <a:t>, postajališče ni oddaljeno več kot 500 </a:t>
            </a:r>
            <a:r>
              <a:rPr lang="sl-SI" sz="3400" dirty="0" smtClean="0"/>
              <a:t>m. Cilj</a:t>
            </a:r>
            <a:r>
              <a:rPr lang="sl-SI" sz="3400" dirty="0"/>
              <a:t>, da knjige postanejo vsakdanja stvar v </a:t>
            </a:r>
            <a:r>
              <a:rPr lang="sl-SI" sz="3400" dirty="0" smtClean="0"/>
              <a:t>življenju, podobne pristop tudi </a:t>
            </a:r>
            <a:r>
              <a:rPr lang="sl-SI" sz="3400" dirty="0"/>
              <a:t>v </a:t>
            </a:r>
            <a:r>
              <a:rPr lang="sl-SI" sz="3400" dirty="0" smtClean="0"/>
              <a:t>Vermontu. Rezultati</a:t>
            </a:r>
            <a:r>
              <a:rPr lang="sl-SI" sz="3400" dirty="0"/>
              <a:t>: 27% uporabnikov prej ni uporabljalo knjižnice, 62% več bere z </a:t>
            </a:r>
            <a:r>
              <a:rPr lang="sl-SI" sz="3400" dirty="0" smtClean="0"/>
              <a:t>otrokom. Razlogi </a:t>
            </a:r>
            <a:r>
              <a:rPr lang="sl-SI" sz="3400" dirty="0"/>
              <a:t>za neuporabo stalnega </a:t>
            </a:r>
            <a:r>
              <a:rPr lang="sl-SI" sz="3400" dirty="0" err="1"/>
              <a:t>izposojevališča</a:t>
            </a:r>
            <a:r>
              <a:rPr lang="sl-SI" sz="3400" dirty="0"/>
              <a:t>: predaleč ali prezapleten dostop, neugoden odpiralni čas, slabša izbira gradiva, boljše storitve knjižničarja na </a:t>
            </a:r>
            <a:r>
              <a:rPr lang="sl-SI" sz="3400" dirty="0" err="1" smtClean="0"/>
              <a:t>bibliobusu</a:t>
            </a:r>
            <a:r>
              <a:rPr lang="sl-SI" sz="3400" dirty="0" smtClean="0"/>
              <a:t>. Dejavniki uspeha: </a:t>
            </a:r>
            <a:r>
              <a:rPr lang="sl-SI" sz="3400" dirty="0"/>
              <a:t>ustavlja na zahtevo, kvalitetno gradivo, strokovno usposobljen knjižničar, nabava ciljana na potrebe </a:t>
            </a:r>
            <a:r>
              <a:rPr lang="sl-SI" sz="3400" dirty="0" smtClean="0"/>
              <a:t>otrok.</a:t>
            </a:r>
            <a:endParaRPr lang="sl-SI" sz="3400" dirty="0"/>
          </a:p>
          <a:p>
            <a:r>
              <a:rPr lang="sl-SI" sz="3800" dirty="0"/>
              <a:t>Š</a:t>
            </a:r>
            <a:r>
              <a:rPr lang="sl-SI" sz="3800" dirty="0" smtClean="0"/>
              <a:t>olske </a:t>
            </a:r>
            <a:r>
              <a:rPr lang="sl-SI" sz="3800" dirty="0"/>
              <a:t>kot podpora izobraževalnemu procesu, dopolnjevanje šolskih knjižnic </a:t>
            </a:r>
            <a:r>
              <a:rPr lang="sl-SI" sz="3800" dirty="0" smtClean="0"/>
              <a:t>oz. nadomeščanje, kjer jih ni.</a:t>
            </a:r>
            <a:endParaRPr lang="sl-SI" sz="3800" dirty="0"/>
          </a:p>
          <a:p>
            <a:r>
              <a:rPr lang="sl-SI" sz="3800" dirty="0" smtClean="0"/>
              <a:t>Mobilni </a:t>
            </a:r>
            <a:r>
              <a:rPr lang="sl-SI" sz="3800" dirty="0"/>
              <a:t>centri za domače naloge in učenje: pomoč pri domačih nalogah in učenju s pedagoškim osebjem</a:t>
            </a:r>
          </a:p>
          <a:p>
            <a:pPr marL="0" indent="0">
              <a:buNone/>
            </a:pPr>
            <a:r>
              <a:rPr lang="sl-SI" sz="2900" dirty="0" smtClean="0"/>
              <a:t>(po </a:t>
            </a:r>
            <a:r>
              <a:rPr lang="sl-SI" sz="2900" dirty="0" err="1" smtClean="0"/>
              <a:t>Mobile</a:t>
            </a:r>
            <a:r>
              <a:rPr lang="sl-SI" sz="2900" dirty="0" smtClean="0"/>
              <a:t> </a:t>
            </a:r>
            <a:r>
              <a:rPr lang="sl-SI" sz="2900" dirty="0" err="1" smtClean="0"/>
              <a:t>library</a:t>
            </a:r>
            <a:r>
              <a:rPr lang="sl-SI" sz="2900" dirty="0" smtClean="0"/>
              <a:t>…)</a:t>
            </a:r>
            <a:endParaRPr lang="sl-SI" sz="2900" dirty="0"/>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31</a:t>
            </a:fld>
            <a:endParaRPr lang="sl-SI"/>
          </a:p>
        </p:txBody>
      </p:sp>
    </p:spTree>
    <p:extLst>
      <p:ext uri="{BB962C8B-B14F-4D97-AF65-F5344CB8AC3E}">
        <p14:creationId xmlns:p14="http://schemas.microsoft.com/office/powerpoint/2010/main" val="3927801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normAutofit lnSpcReduction="10000"/>
          </a:bodyPr>
          <a:lstStyle/>
          <a:p>
            <a:r>
              <a:rPr lang="sl-SI" dirty="0" smtClean="0"/>
              <a:t>Informacijsko </a:t>
            </a:r>
            <a:r>
              <a:rPr lang="sl-SI" dirty="0"/>
              <a:t>tehnološki: dostop do interneta, skenerja, prevzem </a:t>
            </a:r>
            <a:r>
              <a:rPr lang="sl-SI" dirty="0" smtClean="0"/>
              <a:t>gradiva v elektronski obliki, </a:t>
            </a:r>
            <a:r>
              <a:rPr lang="sl-SI" dirty="0"/>
              <a:t>poslušanje, fotokopiranje, usposabljanje</a:t>
            </a:r>
          </a:p>
          <a:p>
            <a:r>
              <a:rPr lang="sl-SI" dirty="0"/>
              <a:t>Namenjeni na dom vezani populaciji (manj mobilni, ostareli)</a:t>
            </a:r>
          </a:p>
          <a:p>
            <a:r>
              <a:rPr lang="sl-SI" dirty="0" smtClean="0"/>
              <a:t>Namenjeni </a:t>
            </a:r>
            <a:r>
              <a:rPr lang="sl-SI" dirty="0"/>
              <a:t>domovom za upokojence (oz. takšnim kompleksom), varnim hišam, </a:t>
            </a:r>
            <a:r>
              <a:rPr lang="sl-SI" dirty="0" smtClean="0"/>
              <a:t>varovanim stanovanjem, se </a:t>
            </a:r>
            <a:r>
              <a:rPr lang="sl-SI" dirty="0"/>
              <a:t>prilagodi z zbirko (povečan </a:t>
            </a:r>
            <a:r>
              <a:rPr lang="sl-SI" dirty="0" smtClean="0"/>
              <a:t>tisk, zvočne knjige </a:t>
            </a:r>
            <a:r>
              <a:rPr lang="sl-SI" dirty="0"/>
              <a:t>itn.)</a:t>
            </a:r>
          </a:p>
          <a:p>
            <a:r>
              <a:rPr lang="sl-SI" dirty="0"/>
              <a:t>Razni drugi nameni: iskalci zaposlitve, centri za brezdomce, izvorni prebivalci (etnične manjšine), zaporniki, psihiatrične bolnišnice itn.</a:t>
            </a:r>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32</a:t>
            </a:fld>
            <a:endParaRPr lang="sl-SI"/>
          </a:p>
        </p:txBody>
      </p:sp>
    </p:spTree>
    <p:extLst>
      <p:ext uri="{BB962C8B-B14F-4D97-AF65-F5344CB8AC3E}">
        <p14:creationId xmlns:p14="http://schemas.microsoft.com/office/powerpoint/2010/main" val="3568229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Knjižnična </a:t>
            </a:r>
            <a:r>
              <a:rPr lang="sl-SI" dirty="0"/>
              <a:t>zbirka </a:t>
            </a:r>
            <a:r>
              <a:rPr lang="sl-SI" dirty="0" smtClean="0"/>
              <a:t>v potujoči knjižnici</a:t>
            </a:r>
            <a:endParaRPr lang="sl-SI" dirty="0"/>
          </a:p>
        </p:txBody>
      </p:sp>
      <p:sp>
        <p:nvSpPr>
          <p:cNvPr id="3" name="Ograda vsebine 2"/>
          <p:cNvSpPr>
            <a:spLocks noGrp="1"/>
          </p:cNvSpPr>
          <p:nvPr>
            <p:ph idx="1"/>
          </p:nvPr>
        </p:nvSpPr>
        <p:spPr>
          <a:xfrm>
            <a:off x="457200" y="1340768"/>
            <a:ext cx="8229600" cy="4785395"/>
          </a:xfrm>
        </p:spPr>
        <p:txBody>
          <a:bodyPr>
            <a:normAutofit fontScale="40000" lnSpcReduction="20000"/>
          </a:bodyPr>
          <a:lstStyle/>
          <a:p>
            <a:endParaRPr lang="sl-SI" dirty="0" smtClean="0"/>
          </a:p>
          <a:p>
            <a:r>
              <a:rPr lang="sl-SI" sz="5000" dirty="0" smtClean="0"/>
              <a:t>Potrebno oblikovati politiko gradnje knjižnične zbirke (v splošnem: potrebe in prioritete, kriterije nabave in obseg ter globino pokrivanja)</a:t>
            </a:r>
          </a:p>
          <a:p>
            <a:r>
              <a:rPr lang="sl-SI" sz="5000" dirty="0"/>
              <a:t>Reprezentativnost naslovov („razstava gradiva“)</a:t>
            </a:r>
          </a:p>
          <a:p>
            <a:r>
              <a:rPr lang="sl-SI" sz="5000" dirty="0"/>
              <a:t>Raven srednješolskega znanja, za zahtevnejše potrebe se usmeri naprej</a:t>
            </a:r>
          </a:p>
          <a:p>
            <a:r>
              <a:rPr lang="sl-SI" sz="5000" dirty="0" smtClean="0"/>
              <a:t>Vsako </a:t>
            </a:r>
            <a:r>
              <a:rPr lang="sl-SI" sz="5000" dirty="0"/>
              <a:t>enoto v zbirki </a:t>
            </a:r>
            <a:r>
              <a:rPr lang="sl-SI" sz="5000" dirty="0" err="1"/>
              <a:t>bibliobusa</a:t>
            </a:r>
            <a:r>
              <a:rPr lang="sl-SI" sz="5000" dirty="0"/>
              <a:t> naj bi zamenjali po 2 letih (50% enot v zbirki naj bi zamenjali po enem letu)</a:t>
            </a:r>
          </a:p>
          <a:p>
            <a:r>
              <a:rPr lang="sl-SI" sz="5000" dirty="0" smtClean="0"/>
              <a:t>Iz </a:t>
            </a:r>
            <a:r>
              <a:rPr lang="sl-SI" sz="5000" dirty="0"/>
              <a:t>zbirke </a:t>
            </a:r>
            <a:r>
              <a:rPr lang="sl-SI" sz="5000" dirty="0" err="1"/>
              <a:t>bibliobusa</a:t>
            </a:r>
            <a:r>
              <a:rPr lang="sl-SI" sz="5000" dirty="0"/>
              <a:t> se naj  izloči gradivo, ki ni bilo uporabljeno 6 mesecev</a:t>
            </a:r>
          </a:p>
          <a:p>
            <a:r>
              <a:rPr lang="sl-SI" sz="5000" dirty="0" smtClean="0"/>
              <a:t>Zaloga </a:t>
            </a:r>
            <a:r>
              <a:rPr lang="sl-SI" sz="5000" dirty="0"/>
              <a:t>za </a:t>
            </a:r>
            <a:r>
              <a:rPr lang="sl-SI" sz="5000" dirty="0" smtClean="0"/>
              <a:t>potujočo knjižnico 3x </a:t>
            </a:r>
            <a:r>
              <a:rPr lang="sl-SI" sz="5000" dirty="0"/>
              <a:t>večja od </a:t>
            </a:r>
            <a:r>
              <a:rPr lang="sl-SI" sz="5000" dirty="0" smtClean="0"/>
              <a:t>njene zmogljivosti</a:t>
            </a:r>
            <a:endParaRPr lang="sl-SI" sz="5000" dirty="0"/>
          </a:p>
          <a:p>
            <a:r>
              <a:rPr lang="sl-SI" sz="5000" dirty="0"/>
              <a:t>Priporočena okvirna razmerja za začetno zbirko nove potujoče knjižnice, ki obsega 2000 enot: leposlovje za odrasle 500 enot gradiva, stroka za odrasle 400 enot, leposlovje za otroke 200 enot, stroka za otroke 200 enot, slikanice 200 enot, mladostniki 150 enot, opismenjevanje in tuj jezik 100 enot, povečan tisk 100 enot, zvočne knjige 50 enot, AV gradivo 100 enot.</a:t>
            </a:r>
          </a:p>
          <a:p>
            <a:r>
              <a:rPr lang="sl-SI" sz="5000" dirty="0" smtClean="0"/>
              <a:t>Zbirka ustreza potrebam </a:t>
            </a:r>
            <a:r>
              <a:rPr lang="sl-SI" sz="5000" dirty="0"/>
              <a:t>prebivalcev na postajališču </a:t>
            </a:r>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33</a:t>
            </a:fld>
            <a:endParaRPr lang="sl-SI"/>
          </a:p>
        </p:txBody>
      </p:sp>
    </p:spTree>
    <p:extLst>
      <p:ext uri="{BB962C8B-B14F-4D97-AF65-F5344CB8AC3E}">
        <p14:creationId xmlns:p14="http://schemas.microsoft.com/office/powerpoint/2010/main" val="3317862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Podlage za načrtovanje</a:t>
            </a:r>
            <a:endParaRPr lang="sl-SI" dirty="0"/>
          </a:p>
        </p:txBody>
      </p:sp>
      <p:sp>
        <p:nvSpPr>
          <p:cNvPr id="3" name="Ograda vsebine 2"/>
          <p:cNvSpPr>
            <a:spLocks noGrp="1"/>
          </p:cNvSpPr>
          <p:nvPr>
            <p:ph idx="1"/>
          </p:nvPr>
        </p:nvSpPr>
        <p:spPr>
          <a:xfrm>
            <a:off x="457200" y="1340768"/>
            <a:ext cx="8229600" cy="4785395"/>
          </a:xfrm>
        </p:spPr>
        <p:txBody>
          <a:bodyPr>
            <a:normAutofit fontScale="25000" lnSpcReduction="20000"/>
          </a:bodyPr>
          <a:lstStyle/>
          <a:p>
            <a:r>
              <a:rPr lang="sl-SI" sz="6400" dirty="0" smtClean="0"/>
              <a:t>„…izhajamo </a:t>
            </a:r>
            <a:r>
              <a:rPr lang="sl-SI" sz="6400" dirty="0"/>
              <a:t>iz jasne slike o vseh krajih in </a:t>
            </a:r>
            <a:r>
              <a:rPr lang="sl-SI" sz="6400" dirty="0" smtClean="0"/>
              <a:t>sredinah…“ (N. Pugelj)</a:t>
            </a:r>
            <a:endParaRPr lang="sl-SI" sz="6400" dirty="0"/>
          </a:p>
          <a:p>
            <a:r>
              <a:rPr lang="sl-SI" sz="6400" dirty="0" smtClean="0"/>
              <a:t>Naravno </a:t>
            </a:r>
            <a:r>
              <a:rPr lang="sl-SI" sz="6400" dirty="0"/>
              <a:t>geografske značilnosti </a:t>
            </a:r>
            <a:r>
              <a:rPr lang="sl-SI" sz="6400" dirty="0" smtClean="0"/>
              <a:t>območja (relief</a:t>
            </a:r>
            <a:r>
              <a:rPr lang="sl-SI" sz="6400" dirty="0"/>
              <a:t>, geografske </a:t>
            </a:r>
            <a:r>
              <a:rPr lang="sl-SI" sz="6400" dirty="0" smtClean="0"/>
              <a:t>ovire itn</a:t>
            </a:r>
            <a:r>
              <a:rPr lang="sl-SI" sz="6400" dirty="0"/>
              <a:t>.)</a:t>
            </a:r>
          </a:p>
          <a:p>
            <a:r>
              <a:rPr lang="sl-SI" sz="6400" dirty="0" smtClean="0"/>
              <a:t>Upravna </a:t>
            </a:r>
            <a:r>
              <a:rPr lang="sl-SI" sz="6400" dirty="0"/>
              <a:t>razdelitev</a:t>
            </a:r>
          </a:p>
          <a:p>
            <a:r>
              <a:rPr lang="sl-SI" sz="6400" dirty="0" smtClean="0"/>
              <a:t>Značilnosti poselitve</a:t>
            </a:r>
            <a:endParaRPr lang="sl-SI" sz="6400" dirty="0"/>
          </a:p>
          <a:p>
            <a:r>
              <a:rPr lang="sl-SI" sz="6400" dirty="0" err="1" smtClean="0"/>
              <a:t>Sociodemografske</a:t>
            </a:r>
            <a:r>
              <a:rPr lang="sl-SI" sz="6400" dirty="0" smtClean="0"/>
              <a:t> </a:t>
            </a:r>
            <a:r>
              <a:rPr lang="sl-SI" sz="6400" dirty="0"/>
              <a:t>značilnosti prebivalstva: stopnja urbanizacije, demografska ogroženost, izobrazbena struktura</a:t>
            </a:r>
            <a:r>
              <a:rPr lang="sl-SI" sz="6400" dirty="0" smtClean="0"/>
              <a:t>, </a:t>
            </a:r>
            <a:r>
              <a:rPr lang="sl-SI" sz="6400" dirty="0"/>
              <a:t>etnična </a:t>
            </a:r>
            <a:r>
              <a:rPr lang="sl-SI" sz="6400" dirty="0" smtClean="0"/>
              <a:t>sestava</a:t>
            </a:r>
            <a:endParaRPr lang="sl-SI" sz="6400" dirty="0"/>
          </a:p>
          <a:p>
            <a:r>
              <a:rPr lang="sl-SI" sz="6400" dirty="0" smtClean="0"/>
              <a:t>Gospodarsko stanje: </a:t>
            </a:r>
            <a:r>
              <a:rPr lang="sl-SI" sz="6400" dirty="0"/>
              <a:t>prihodek podjetij, povprečna plača, brezposelnost, dodana vrednost, </a:t>
            </a:r>
            <a:r>
              <a:rPr lang="sl-SI" sz="6400" dirty="0" smtClean="0"/>
              <a:t>kakšni sektorji </a:t>
            </a:r>
            <a:r>
              <a:rPr lang="sl-SI" sz="6400" dirty="0"/>
              <a:t>gospodarstva (kmetijstvo, industrija, storitve), razvojni potencial, potrebe po delovni </a:t>
            </a:r>
            <a:r>
              <a:rPr lang="sl-SI" sz="6400" dirty="0" smtClean="0"/>
              <a:t>sili (npr. </a:t>
            </a:r>
            <a:r>
              <a:rPr lang="sl-SI" sz="6400" dirty="0" err="1" smtClean="0"/>
              <a:t>bibliobus</a:t>
            </a:r>
            <a:r>
              <a:rPr lang="sl-SI" sz="6400" dirty="0" smtClean="0"/>
              <a:t> lahko nudi </a:t>
            </a:r>
            <a:r>
              <a:rPr lang="sl-SI" sz="6400" dirty="0"/>
              <a:t>znanje za kmetijstvo in poznavanje </a:t>
            </a:r>
            <a:r>
              <a:rPr lang="sl-SI" sz="6400" dirty="0" smtClean="0"/>
              <a:t>predpisov)</a:t>
            </a:r>
            <a:endParaRPr lang="sl-SI" sz="6400" dirty="0"/>
          </a:p>
          <a:p>
            <a:r>
              <a:rPr lang="sl-SI" sz="6400" dirty="0" smtClean="0"/>
              <a:t>Regionalna </a:t>
            </a:r>
            <a:r>
              <a:rPr lang="sl-SI" sz="6400" dirty="0"/>
              <a:t>zasnova območja in razmestitev središčnih naselij različnih stopenj: mreža </a:t>
            </a:r>
            <a:r>
              <a:rPr lang="sl-SI" sz="6400" dirty="0" smtClean="0"/>
              <a:t>šol</a:t>
            </a:r>
            <a:r>
              <a:rPr lang="sl-SI" sz="6400" dirty="0"/>
              <a:t> </a:t>
            </a:r>
            <a:r>
              <a:rPr lang="sl-SI" sz="6400" dirty="0" smtClean="0"/>
              <a:t>itn.</a:t>
            </a:r>
          </a:p>
          <a:p>
            <a:r>
              <a:rPr lang="sl-SI" sz="6400" dirty="0" smtClean="0"/>
              <a:t>Prometno </a:t>
            </a:r>
            <a:r>
              <a:rPr lang="sl-SI" sz="6400" dirty="0"/>
              <a:t>omrežje: oddaljenost krajev/občin, kakovost cest – širina, nosilnost in </a:t>
            </a:r>
            <a:r>
              <a:rPr lang="sl-SI" sz="6400" dirty="0" err="1" smtClean="0"/>
              <a:t>vzdrževanost</a:t>
            </a:r>
            <a:r>
              <a:rPr lang="sl-SI" sz="6400" dirty="0" smtClean="0"/>
              <a:t>, </a:t>
            </a:r>
            <a:r>
              <a:rPr lang="sl-SI" sz="6400" dirty="0"/>
              <a:t>prevoznost mostov, </a:t>
            </a:r>
            <a:r>
              <a:rPr lang="sl-SI" sz="6400" dirty="0" smtClean="0"/>
              <a:t>klanci, ovinki, možnosti </a:t>
            </a:r>
            <a:r>
              <a:rPr lang="sl-SI" sz="6400" dirty="0"/>
              <a:t>postankov in obračanja, vpliv klimatskih pogojev (zima)</a:t>
            </a:r>
          </a:p>
          <a:p>
            <a:r>
              <a:rPr lang="sl-SI" sz="6400" dirty="0" smtClean="0"/>
              <a:t>Mobilnost </a:t>
            </a:r>
            <a:r>
              <a:rPr lang="sl-SI" sz="6400" dirty="0"/>
              <a:t>prebivalstva: koliko se poslužujejo javnega prevoza, koliko osebnega, kam </a:t>
            </a:r>
            <a:r>
              <a:rPr lang="sl-SI" sz="6400" dirty="0" smtClean="0"/>
              <a:t>gravitirajo. Mobilnost </a:t>
            </a:r>
            <a:r>
              <a:rPr lang="sl-SI" sz="6400" dirty="0"/>
              <a:t>predšolskih in starejših je manjša, tudi če je prometno omrežje dobro, jim nič ne </a:t>
            </a:r>
            <a:r>
              <a:rPr lang="sl-SI" sz="6400" dirty="0" smtClean="0"/>
              <a:t>koristi.</a:t>
            </a:r>
            <a:endParaRPr lang="sl-SI" sz="6400" dirty="0"/>
          </a:p>
          <a:p>
            <a:r>
              <a:rPr lang="sl-SI" sz="6400" dirty="0" smtClean="0"/>
              <a:t>Katera </a:t>
            </a:r>
            <a:r>
              <a:rPr lang="sl-SI" sz="6400" dirty="0"/>
              <a:t>naselja so primerna za postanek </a:t>
            </a:r>
            <a:r>
              <a:rPr lang="sl-SI" sz="6400" dirty="0" err="1" smtClean="0"/>
              <a:t>bibliobusa</a:t>
            </a:r>
            <a:endParaRPr lang="sl-SI" sz="6400" dirty="0" smtClean="0"/>
          </a:p>
          <a:p>
            <a:pPr marL="0" indent="0">
              <a:buNone/>
            </a:pPr>
            <a:r>
              <a:rPr lang="sl-SI" sz="4800" dirty="0" smtClean="0"/>
              <a:t>(po Kovačič)</a:t>
            </a:r>
            <a:endParaRPr lang="sl-SI" sz="4800" dirty="0"/>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34</a:t>
            </a:fld>
            <a:endParaRPr lang="sl-SI"/>
          </a:p>
        </p:txBody>
      </p:sp>
    </p:spTree>
    <p:extLst>
      <p:ext uri="{BB962C8B-B14F-4D97-AF65-F5344CB8AC3E}">
        <p14:creationId xmlns:p14="http://schemas.microsoft.com/office/powerpoint/2010/main" val="10509670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600" dirty="0"/>
              <a:t>Načela lociranja (in </a:t>
            </a:r>
            <a:r>
              <a:rPr lang="sl-SI" sz="3600" dirty="0" smtClean="0"/>
              <a:t>ukinjanja) postajališč</a:t>
            </a:r>
            <a:endParaRPr lang="sl-SI" sz="3600" dirty="0"/>
          </a:p>
        </p:txBody>
      </p:sp>
      <p:sp>
        <p:nvSpPr>
          <p:cNvPr id="3" name="Ograda vsebine 2"/>
          <p:cNvSpPr>
            <a:spLocks noGrp="1"/>
          </p:cNvSpPr>
          <p:nvPr>
            <p:ph idx="1"/>
          </p:nvPr>
        </p:nvSpPr>
        <p:spPr>
          <a:xfrm>
            <a:off x="457200" y="1340768"/>
            <a:ext cx="8229600" cy="4785395"/>
          </a:xfrm>
        </p:spPr>
        <p:txBody>
          <a:bodyPr>
            <a:noAutofit/>
          </a:bodyPr>
          <a:lstStyle/>
          <a:p>
            <a:r>
              <a:rPr lang="sl-SI" sz="1600" dirty="0" smtClean="0"/>
              <a:t>Potujoča </a:t>
            </a:r>
            <a:r>
              <a:rPr lang="sl-SI" sz="1600" dirty="0"/>
              <a:t>knjižnica je orodje uveljavljanja enakopravnosti zagotavljanja knjižničnih storitev</a:t>
            </a:r>
          </a:p>
          <a:p>
            <a:r>
              <a:rPr lang="sl-SI" sz="1600" dirty="0" smtClean="0"/>
              <a:t>Enakomerna </a:t>
            </a:r>
            <a:r>
              <a:rPr lang="sl-SI" sz="1600" dirty="0"/>
              <a:t>pokritost terena. Angleške smernice določajo minimalni standard dostopnosti za lociranje postajališč tako, da ni noben prebivalec dlje kot 20 minut potovalnega časa bodisi peš ali z uporabo javnega prevoza od najbližjega postajališča </a:t>
            </a:r>
            <a:r>
              <a:rPr lang="sl-SI" sz="1600" dirty="0" err="1"/>
              <a:t>bibliobusa</a:t>
            </a:r>
            <a:r>
              <a:rPr lang="sl-SI" sz="1600" dirty="0"/>
              <a:t> ali stalnega </a:t>
            </a:r>
            <a:r>
              <a:rPr lang="sl-SI" sz="1600" dirty="0" err="1" smtClean="0"/>
              <a:t>izposojevališča</a:t>
            </a:r>
            <a:endParaRPr lang="sl-SI" sz="1600" dirty="0" smtClean="0"/>
          </a:p>
          <a:p>
            <a:r>
              <a:rPr lang="sl-SI" sz="1600" dirty="0"/>
              <a:t>Prednost imajo kraji bolj oddaljeni od večjih središč kulture in slabše prometno povezani (a dostopni za bibliobus)</a:t>
            </a:r>
          </a:p>
          <a:p>
            <a:r>
              <a:rPr lang="sl-SI" sz="1600" dirty="0"/>
              <a:t>Število prebivalstva (po Pugelj do 500, ameriška literatura do 100)</a:t>
            </a:r>
          </a:p>
          <a:p>
            <a:r>
              <a:rPr lang="sl-SI" sz="1600" dirty="0" smtClean="0"/>
              <a:t>Omejitve</a:t>
            </a:r>
            <a:r>
              <a:rPr lang="sl-SI" sz="1600" dirty="0" smtClean="0"/>
              <a:t>: prometne </a:t>
            </a:r>
            <a:r>
              <a:rPr lang="sl-SI" sz="1600" dirty="0"/>
              <a:t>razmere in primernost </a:t>
            </a:r>
            <a:r>
              <a:rPr lang="sl-SI" sz="1600" dirty="0" smtClean="0"/>
              <a:t>cest </a:t>
            </a:r>
          </a:p>
          <a:p>
            <a:r>
              <a:rPr lang="sl-SI" sz="1600" dirty="0" smtClean="0"/>
              <a:t>Čas </a:t>
            </a:r>
            <a:r>
              <a:rPr lang="sl-SI" sz="1600" dirty="0"/>
              <a:t>postanka odvisen od namena </a:t>
            </a:r>
            <a:r>
              <a:rPr lang="sl-SI" sz="1600" dirty="0" smtClean="0"/>
              <a:t>(le dostava </a:t>
            </a:r>
            <a:r>
              <a:rPr lang="sl-SI" sz="1600" dirty="0" err="1" smtClean="0"/>
              <a:t>kolekcijske</a:t>
            </a:r>
            <a:r>
              <a:rPr lang="sl-SI" sz="1600" dirty="0" smtClean="0"/>
              <a:t> zbirke </a:t>
            </a:r>
            <a:r>
              <a:rPr lang="sl-SI" sz="1600" dirty="0"/>
              <a:t>ali je postanek namenjen </a:t>
            </a:r>
            <a:r>
              <a:rPr lang="sl-SI" sz="1600" dirty="0" smtClean="0"/>
              <a:t>obisku, po Standardih 1 uro)</a:t>
            </a:r>
            <a:endParaRPr lang="sl-SI" sz="1600" dirty="0"/>
          </a:p>
          <a:p>
            <a:r>
              <a:rPr lang="sl-SI" sz="1600" dirty="0" smtClean="0"/>
              <a:t>Postajališča </a:t>
            </a:r>
            <a:r>
              <a:rPr lang="sl-SI" sz="1600" dirty="0"/>
              <a:t>organizirati tako, da </a:t>
            </a:r>
            <a:r>
              <a:rPr lang="sl-SI" sz="1600" dirty="0" err="1"/>
              <a:t>bibliobus</a:t>
            </a:r>
            <a:r>
              <a:rPr lang="sl-SI" sz="1600" dirty="0"/>
              <a:t> </a:t>
            </a:r>
            <a:r>
              <a:rPr lang="sl-SI" sz="1600" dirty="0" err="1"/>
              <a:t>čimveč</a:t>
            </a:r>
            <a:r>
              <a:rPr lang="sl-SI" sz="1600" dirty="0"/>
              <a:t> stoji in čim manj vozi </a:t>
            </a:r>
            <a:r>
              <a:rPr lang="sl-SI" sz="1600" dirty="0" smtClean="0"/>
              <a:t>(mednarodne smernice: uro </a:t>
            </a:r>
            <a:r>
              <a:rPr lang="sl-SI" sz="1600" dirty="0"/>
              <a:t>vožnje za uro postanka, več vožnje ni sprejemljivo)</a:t>
            </a:r>
          </a:p>
          <a:p>
            <a:r>
              <a:rPr lang="sl-SI" sz="1600" dirty="0" smtClean="0"/>
              <a:t>Predlogi </a:t>
            </a:r>
            <a:r>
              <a:rPr lang="sl-SI" sz="1600" dirty="0"/>
              <a:t>in želje krajanov</a:t>
            </a:r>
          </a:p>
          <a:p>
            <a:r>
              <a:rPr lang="sl-SI" sz="1600" dirty="0" smtClean="0"/>
              <a:t>Mikrolokacija </a:t>
            </a:r>
            <a:r>
              <a:rPr lang="sl-SI" sz="1600" dirty="0"/>
              <a:t>naj bo na </a:t>
            </a:r>
            <a:r>
              <a:rPr lang="sl-SI" sz="1600" dirty="0" err="1"/>
              <a:t>frekventni</a:t>
            </a:r>
            <a:r>
              <a:rPr lang="sl-SI" sz="1600" dirty="0"/>
              <a:t> točki v bližini središča kraja, šole, trgovine, </a:t>
            </a:r>
            <a:r>
              <a:rPr lang="sl-SI" sz="1600" dirty="0" smtClean="0"/>
              <a:t>pošte, pri velikih tovarnah oziroma kjer </a:t>
            </a:r>
            <a:r>
              <a:rPr lang="sl-SI" sz="1600" dirty="0"/>
              <a:t>je neka družbena funkcija</a:t>
            </a:r>
          </a:p>
          <a:p>
            <a:r>
              <a:rPr lang="sl-SI" sz="1600" dirty="0" smtClean="0"/>
              <a:t>Urnik</a:t>
            </a:r>
            <a:r>
              <a:rPr lang="sl-SI" sz="1600" dirty="0"/>
              <a:t>: zajeti </a:t>
            </a:r>
            <a:r>
              <a:rPr lang="sl-SI" sz="1600" dirty="0" err="1"/>
              <a:t>čimveč</a:t>
            </a:r>
            <a:r>
              <a:rPr lang="sl-SI" sz="1600" dirty="0"/>
              <a:t> uporabnikov v </a:t>
            </a:r>
            <a:r>
              <a:rPr lang="sl-SI" sz="1600" dirty="0" err="1"/>
              <a:t>čimbolj</a:t>
            </a:r>
            <a:r>
              <a:rPr lang="sl-SI" sz="1600" dirty="0"/>
              <a:t> ugodnem deli dneva (popoldne, v tovarnah drug urnik), enkrat na dva </a:t>
            </a:r>
            <a:r>
              <a:rPr lang="sl-SI" sz="1600" dirty="0" smtClean="0"/>
              <a:t>tedna</a:t>
            </a:r>
          </a:p>
          <a:p>
            <a:pPr marL="0" indent="0">
              <a:buNone/>
            </a:pPr>
            <a:r>
              <a:rPr lang="sl-SI" sz="1400" dirty="0" smtClean="0"/>
              <a:t>(po Pugelj, Novljan)</a:t>
            </a:r>
            <a:endParaRPr lang="sl-SI" sz="1400"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lgn="r">
              <a:defRPr/>
            </a:pPr>
            <a:fld id="{44022C7F-35E8-4FFB-B1ED-7A124830E7EF}" type="slidenum">
              <a:rPr lang="sl-SI" smtClean="0"/>
              <a:pPr algn="r">
                <a:defRPr/>
              </a:pPr>
              <a:t>35</a:t>
            </a:fld>
            <a:endParaRPr lang="sl-SI" dirty="0"/>
          </a:p>
        </p:txBody>
      </p:sp>
    </p:spTree>
    <p:extLst>
      <p:ext uri="{BB962C8B-B14F-4D97-AF65-F5344CB8AC3E}">
        <p14:creationId xmlns:p14="http://schemas.microsoft.com/office/powerpoint/2010/main" val="2414644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Načrt </a:t>
            </a:r>
            <a:r>
              <a:rPr lang="sl-SI" dirty="0" err="1"/>
              <a:t>itinerarija</a:t>
            </a:r>
            <a:r>
              <a:rPr lang="sl-SI" dirty="0"/>
              <a:t> </a:t>
            </a:r>
            <a:r>
              <a:rPr lang="sl-SI" dirty="0" err="1"/>
              <a:t>bibliobusa</a:t>
            </a:r>
            <a:endParaRPr lang="sl-SI" dirty="0"/>
          </a:p>
        </p:txBody>
      </p:sp>
      <p:sp>
        <p:nvSpPr>
          <p:cNvPr id="3" name="Ograda vsebine 2"/>
          <p:cNvSpPr>
            <a:spLocks noGrp="1"/>
          </p:cNvSpPr>
          <p:nvPr>
            <p:ph idx="1"/>
          </p:nvPr>
        </p:nvSpPr>
        <p:spPr/>
        <p:txBody>
          <a:bodyPr>
            <a:normAutofit/>
          </a:bodyPr>
          <a:lstStyle/>
          <a:p>
            <a:r>
              <a:rPr lang="sl-SI" dirty="0" smtClean="0"/>
              <a:t>Imena </a:t>
            </a:r>
            <a:r>
              <a:rPr lang="sl-SI" dirty="0"/>
              <a:t>občin, krajev, krajem pripadajoče postajališče, število postankov in trajanje </a:t>
            </a:r>
            <a:r>
              <a:rPr lang="sl-SI" dirty="0" smtClean="0"/>
              <a:t>postanka</a:t>
            </a:r>
          </a:p>
          <a:p>
            <a:r>
              <a:rPr lang="sl-SI" dirty="0" smtClean="0"/>
              <a:t>Urnik napovedati </a:t>
            </a:r>
            <a:r>
              <a:rPr lang="sl-SI" dirty="0"/>
              <a:t>daleč vnaprej</a:t>
            </a:r>
            <a:endParaRPr lang="sl-SI" dirty="0" smtClean="0"/>
          </a:p>
          <a:p>
            <a:r>
              <a:rPr lang="sl-SI" dirty="0" smtClean="0"/>
              <a:t>Opremljenost </a:t>
            </a:r>
            <a:r>
              <a:rPr lang="sl-SI" dirty="0"/>
              <a:t>postajališč </a:t>
            </a:r>
            <a:r>
              <a:rPr lang="sl-SI" dirty="0" smtClean="0"/>
              <a:t>(oglasna </a:t>
            </a:r>
            <a:r>
              <a:rPr lang="sl-SI" dirty="0"/>
              <a:t>deska, nabiralnik za vračanje gradiva, možnost parkiranja avtov in koles, smetnjak)</a:t>
            </a:r>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36</a:t>
            </a:fld>
            <a:endParaRPr lang="sl-SI"/>
          </a:p>
        </p:txBody>
      </p:sp>
    </p:spTree>
    <p:extLst>
      <p:ext uri="{BB962C8B-B14F-4D97-AF65-F5344CB8AC3E}">
        <p14:creationId xmlns:p14="http://schemas.microsoft.com/office/powerpoint/2010/main" val="857264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850106"/>
          </a:xfrm>
        </p:spPr>
        <p:txBody>
          <a:bodyPr/>
          <a:lstStyle/>
          <a:p>
            <a:endParaRPr lang="sl-SI" dirty="0">
              <a:solidFill>
                <a:schemeClr val="bg1"/>
              </a:solidFill>
            </a:endParaRPr>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solidFill>
                  <a:prstClr val="black">
                    <a:tint val="75000"/>
                  </a:prstClr>
                </a:solidFill>
              </a:rPr>
              <a:pPr>
                <a:defRPr/>
              </a:pPr>
              <a:t>37</a:t>
            </a:fld>
            <a:endParaRPr lang="sl-SI">
              <a:solidFill>
                <a:prstClr val="black">
                  <a:tint val="75000"/>
                </a:prstClr>
              </a:solidFill>
            </a:endParaRPr>
          </a:p>
        </p:txBody>
      </p:sp>
      <p:graphicFrame>
        <p:nvGraphicFramePr>
          <p:cNvPr id="5" name="Ograda vsebine 4"/>
          <p:cNvGraphicFramePr>
            <a:graphicFrameLocks noGrp="1"/>
          </p:cNvGraphicFramePr>
          <p:nvPr>
            <p:ph idx="1"/>
            <p:extLst>
              <p:ext uri="{D42A27DB-BD31-4B8C-83A1-F6EECF244321}">
                <p14:modId xmlns:p14="http://schemas.microsoft.com/office/powerpoint/2010/main" val="110300650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9310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lvl="0"/>
            <a:r>
              <a:rPr lang="sl-SI" dirty="0" smtClean="0"/>
              <a:t>Primer pilotnega projekta: </a:t>
            </a:r>
            <a:br>
              <a:rPr lang="sl-SI" dirty="0" smtClean="0"/>
            </a:br>
            <a:r>
              <a:rPr lang="sl-SI" dirty="0" err="1" smtClean="0"/>
              <a:t>Taobh</a:t>
            </a:r>
            <a:r>
              <a:rPr lang="sl-SI" dirty="0" smtClean="0"/>
              <a:t> </a:t>
            </a:r>
            <a:r>
              <a:rPr lang="sl-SI" dirty="0"/>
              <a:t>Tíre </a:t>
            </a:r>
            <a:r>
              <a:rPr lang="sl-SI" dirty="0" smtClean="0"/>
              <a:t>(Irska)</a:t>
            </a:r>
            <a:endParaRPr lang="sl-SI" dirty="0"/>
          </a:p>
        </p:txBody>
      </p:sp>
      <p:sp>
        <p:nvSpPr>
          <p:cNvPr id="3" name="Ograda vsebine 2"/>
          <p:cNvSpPr>
            <a:spLocks noGrp="1"/>
          </p:cNvSpPr>
          <p:nvPr>
            <p:ph idx="1"/>
          </p:nvPr>
        </p:nvSpPr>
        <p:spPr/>
        <p:txBody>
          <a:bodyPr>
            <a:normAutofit fontScale="62500" lnSpcReduction="20000"/>
          </a:bodyPr>
          <a:lstStyle/>
          <a:p>
            <a:r>
              <a:rPr lang="sl-SI" sz="4400" dirty="0" smtClean="0"/>
              <a:t>Pregled </a:t>
            </a:r>
            <a:r>
              <a:rPr lang="sl-SI" sz="4400" dirty="0"/>
              <a:t>inovativnih rešitev za zagotavljanje knjižničnih storitev </a:t>
            </a:r>
            <a:r>
              <a:rPr lang="sl-SI" sz="4400" smtClean="0"/>
              <a:t>podeželskemu prebivalstvu;</a:t>
            </a:r>
            <a:endParaRPr lang="sl-SI" sz="4400" dirty="0"/>
          </a:p>
          <a:p>
            <a:r>
              <a:rPr lang="sl-SI" sz="4400" dirty="0" smtClean="0"/>
              <a:t>Izdelava profila območij za </a:t>
            </a:r>
            <a:r>
              <a:rPr lang="sl-SI" sz="4400" dirty="0"/>
              <a:t>namen lociranja pilotnih enot: </a:t>
            </a:r>
            <a:r>
              <a:rPr lang="sl-SI" sz="4400" dirty="0" smtClean="0"/>
              <a:t>demografski profil, raven in dostopnost knjižničnih storitev, razpoložljiva </a:t>
            </a:r>
            <a:r>
              <a:rPr lang="sl-SI" sz="4400" dirty="0"/>
              <a:t>infrastruktura</a:t>
            </a:r>
            <a:r>
              <a:rPr lang="sl-SI" sz="4400" dirty="0" smtClean="0"/>
              <a:t>, </a:t>
            </a:r>
            <a:r>
              <a:rPr lang="sl-SI" sz="4400" dirty="0"/>
              <a:t>možne ovire za zagotavljanje </a:t>
            </a:r>
            <a:r>
              <a:rPr lang="sl-SI" sz="4400" dirty="0" smtClean="0"/>
              <a:t>storitev;</a:t>
            </a:r>
          </a:p>
          <a:p>
            <a:r>
              <a:rPr lang="sl-SI" sz="4400" dirty="0" smtClean="0"/>
              <a:t>Identifikacija pilotnih storitev;</a:t>
            </a:r>
            <a:endParaRPr lang="sl-SI" sz="4400" dirty="0"/>
          </a:p>
          <a:p>
            <a:r>
              <a:rPr lang="sl-SI" sz="4400" dirty="0"/>
              <a:t>Identifikacija </a:t>
            </a:r>
            <a:r>
              <a:rPr lang="sl-SI" sz="4400" dirty="0" smtClean="0"/>
              <a:t>potreb lokalne skupnosti: posvetovanje;</a:t>
            </a:r>
            <a:endParaRPr lang="sl-SI" sz="4400" dirty="0"/>
          </a:p>
          <a:p>
            <a:r>
              <a:rPr lang="sl-SI" sz="4400" dirty="0" smtClean="0"/>
              <a:t>Opredelitev </a:t>
            </a:r>
            <a:r>
              <a:rPr lang="sl-SI" sz="4400" dirty="0"/>
              <a:t>pilotnih </a:t>
            </a:r>
            <a:r>
              <a:rPr lang="sl-SI" sz="4400" dirty="0" smtClean="0"/>
              <a:t>storitev;</a:t>
            </a:r>
            <a:endParaRPr lang="sl-SI" sz="4400" dirty="0"/>
          </a:p>
          <a:p>
            <a:r>
              <a:rPr lang="sl-SI" sz="4400" dirty="0" smtClean="0"/>
              <a:t>Raziskava </a:t>
            </a:r>
            <a:r>
              <a:rPr lang="sl-SI" sz="4400" dirty="0"/>
              <a:t>modelov partnerstva </a:t>
            </a:r>
            <a:r>
              <a:rPr lang="sl-SI" sz="4400" dirty="0" smtClean="0"/>
              <a:t>in možnosti za implementacijo;</a:t>
            </a:r>
            <a:endParaRPr lang="sl-SI" sz="4400"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38</a:t>
            </a:fld>
            <a:endParaRPr lang="sl-SI"/>
          </a:p>
        </p:txBody>
      </p:sp>
    </p:spTree>
    <p:extLst>
      <p:ext uri="{BB962C8B-B14F-4D97-AF65-F5344CB8AC3E}">
        <p14:creationId xmlns:p14="http://schemas.microsoft.com/office/powerpoint/2010/main" val="4490612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normAutofit fontScale="92500" lnSpcReduction="20000"/>
          </a:bodyPr>
          <a:lstStyle/>
          <a:p>
            <a:r>
              <a:rPr lang="sl-SI" sz="4400" dirty="0"/>
              <a:t>Začetek delovanja;</a:t>
            </a:r>
          </a:p>
          <a:p>
            <a:r>
              <a:rPr lang="sl-SI" sz="4400" dirty="0"/>
              <a:t>Marketing in promocija;</a:t>
            </a:r>
          </a:p>
          <a:p>
            <a:r>
              <a:rPr lang="sl-SI" sz="4400" dirty="0"/>
              <a:t>Vrednotenje pilotnih storitev:</a:t>
            </a:r>
          </a:p>
          <a:p>
            <a:pPr lvl="1"/>
            <a:r>
              <a:rPr lang="sl-SI" sz="4000" dirty="0"/>
              <a:t>Uporaba OPAC</a:t>
            </a:r>
          </a:p>
          <a:p>
            <a:pPr lvl="1"/>
            <a:r>
              <a:rPr lang="sl-SI" sz="4000" dirty="0"/>
              <a:t>Vprašalnik/panel z deležniki</a:t>
            </a:r>
          </a:p>
          <a:p>
            <a:pPr lvl="1"/>
            <a:r>
              <a:rPr lang="sl-SI" sz="4000" dirty="0"/>
              <a:t>Vprašalnik za izvajalce storitev</a:t>
            </a:r>
          </a:p>
          <a:p>
            <a:pPr lvl="1"/>
            <a:r>
              <a:rPr lang="sl-SI" sz="4000" dirty="0"/>
              <a:t>Raziskava/vprašalnik uporabnikov (razlogi za uporabo, frekvenca obiska, zadovoljstvo ipd.)</a:t>
            </a:r>
          </a:p>
          <a:p>
            <a:r>
              <a:rPr lang="sl-SI" sz="4400" dirty="0"/>
              <a:t>Zunanje </a:t>
            </a:r>
            <a:r>
              <a:rPr lang="sl-SI" sz="4400" dirty="0" smtClean="0"/>
              <a:t>vrednotenje.</a:t>
            </a:r>
            <a:endParaRPr lang="sl-SI" sz="4400" dirty="0"/>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39</a:t>
            </a:fld>
            <a:endParaRPr lang="sl-SI"/>
          </a:p>
        </p:txBody>
      </p:sp>
    </p:spTree>
    <p:extLst>
      <p:ext uri="{BB962C8B-B14F-4D97-AF65-F5344CB8AC3E}">
        <p14:creationId xmlns:p14="http://schemas.microsoft.com/office/powerpoint/2010/main" val="2458341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Sinteza ugotovitev v </a:t>
            </a:r>
            <a:r>
              <a:rPr lang="sl-SI" dirty="0" err="1" smtClean="0"/>
              <a:t>Palmer</a:t>
            </a:r>
            <a:r>
              <a:rPr lang="sl-SI" dirty="0" smtClean="0"/>
              <a:t> (1981)</a:t>
            </a:r>
            <a:endParaRPr lang="sl-SI" dirty="0"/>
          </a:p>
        </p:txBody>
      </p:sp>
      <p:sp>
        <p:nvSpPr>
          <p:cNvPr id="3" name="Ograda vsebine 2"/>
          <p:cNvSpPr>
            <a:spLocks noGrp="1"/>
          </p:cNvSpPr>
          <p:nvPr>
            <p:ph idx="1"/>
          </p:nvPr>
        </p:nvSpPr>
        <p:spPr/>
        <p:txBody>
          <a:bodyPr>
            <a:normAutofit/>
          </a:bodyPr>
          <a:lstStyle/>
          <a:p>
            <a:r>
              <a:rPr lang="sl-SI" sz="2400" dirty="0" smtClean="0"/>
              <a:t>Težave s prevozom predstavljajo v 15 % primerih razlog za neuporabo knjižnic</a:t>
            </a:r>
          </a:p>
          <a:p>
            <a:r>
              <a:rPr lang="sl-SI" sz="2400" dirty="0" smtClean="0"/>
              <a:t>Pešci bolj občutljivi za razdaljo, uporabniki avtov manj</a:t>
            </a:r>
          </a:p>
          <a:p>
            <a:r>
              <a:rPr lang="sl-SI" sz="2400" dirty="0" smtClean="0"/>
              <a:t>Preference glede lokacije in velikosti knjižnice</a:t>
            </a:r>
          </a:p>
          <a:p>
            <a:pPr lvl="1"/>
            <a:r>
              <a:rPr lang="sl-SI" sz="2400" dirty="0"/>
              <a:t>Manjše knjižnice bližje: mestno prebivalstvo, posamezniki s srednješolsko izobrazbo ali nižjo, z relativno manjšim dohodkom, starejši od 50 let, starši in delovno neaktivni ter manj pogosti uporabniki</a:t>
            </a:r>
          </a:p>
          <a:p>
            <a:pPr lvl="1"/>
            <a:r>
              <a:rPr lang="sl-SI" sz="2400" dirty="0" smtClean="0"/>
              <a:t>Večje knjižnice dlje: </a:t>
            </a:r>
            <a:r>
              <a:rPr lang="sl-SI" sz="2400" dirty="0"/>
              <a:t>osebe v starostni skupini 18-34 let, poslovneži, posamezniki z visoko izobrazbo in samske </a:t>
            </a:r>
            <a:r>
              <a:rPr lang="sl-SI" sz="2400" dirty="0" smtClean="0"/>
              <a:t>osebe</a:t>
            </a:r>
          </a:p>
          <a:p>
            <a:r>
              <a:rPr lang="sl-SI" sz="2400" dirty="0" smtClean="0"/>
              <a:t>Dilema večje (in boljše) knjižnice dlje ali manjše (in slabše) bližje: diskusija skozi razvoj standardov v ZDA</a:t>
            </a:r>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4</a:t>
            </a:fld>
            <a:endParaRPr lang="sl-SI"/>
          </a:p>
        </p:txBody>
      </p:sp>
    </p:spTree>
    <p:extLst>
      <p:ext uri="{BB962C8B-B14F-4D97-AF65-F5344CB8AC3E}">
        <p14:creationId xmlns:p14="http://schemas.microsoft.com/office/powerpoint/2010/main" val="17038202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Model delovanja</a:t>
            </a:r>
            <a:endParaRPr lang="sl-SI" dirty="0"/>
          </a:p>
        </p:txBody>
      </p:sp>
      <p:sp>
        <p:nvSpPr>
          <p:cNvPr id="3" name="Ograda vsebine 2"/>
          <p:cNvSpPr>
            <a:spLocks noGrp="1"/>
          </p:cNvSpPr>
          <p:nvPr>
            <p:ph idx="1"/>
          </p:nvPr>
        </p:nvSpPr>
        <p:spPr/>
        <p:txBody>
          <a:bodyPr>
            <a:normAutofit fontScale="77500" lnSpcReduction="20000"/>
          </a:bodyPr>
          <a:lstStyle/>
          <a:p>
            <a:pPr marL="228600" lvl="2">
              <a:spcBef>
                <a:spcPts val="1000"/>
              </a:spcBef>
            </a:pPr>
            <a:r>
              <a:rPr lang="sl-SI" sz="2800" dirty="0"/>
              <a:t>Uporabljen obstoječ prostor in osebje v partnerstvu s skupinami iz skupnosti (</a:t>
            </a:r>
            <a:r>
              <a:rPr lang="sl-SI" sz="2800" dirty="0" smtClean="0"/>
              <a:t>lokalni center skupnosti, trgovina, </a:t>
            </a:r>
            <a:r>
              <a:rPr lang="sl-SI" sz="2800" dirty="0"/>
              <a:t>pošta, </a:t>
            </a:r>
            <a:r>
              <a:rPr lang="sl-SI" sz="2800" dirty="0" smtClean="0"/>
              <a:t>kantina </a:t>
            </a:r>
            <a:r>
              <a:rPr lang="sl-SI" sz="2800" dirty="0"/>
              <a:t>tovarne, </a:t>
            </a:r>
            <a:r>
              <a:rPr lang="sl-SI" sz="2800" smtClean="0"/>
              <a:t>lokalni avtobusni prevoznik, </a:t>
            </a:r>
            <a:r>
              <a:rPr lang="sl-SI" sz="2800" dirty="0"/>
              <a:t>kulturni center itn.); </a:t>
            </a:r>
          </a:p>
          <a:p>
            <a:r>
              <a:rPr lang="sl-SI" dirty="0" smtClean="0"/>
              <a:t>Vzorčna </a:t>
            </a:r>
            <a:r>
              <a:rPr lang="sl-SI" dirty="0"/>
              <a:t>zbirka </a:t>
            </a:r>
            <a:r>
              <a:rPr lang="sl-SI" dirty="0" smtClean="0"/>
              <a:t>knjig z raznovrstnih vsebinskih področij, poudarek na novem gradivu in </a:t>
            </a:r>
            <a:r>
              <a:rPr lang="sl-SI" dirty="0"/>
              <a:t>lokalno relevantnih temah. Deluje kot izložbeno okno za obsežnejšo zbirko osrednje knjižnice. Nekaj </a:t>
            </a:r>
            <a:r>
              <a:rPr lang="sl-SI" dirty="0" smtClean="0"/>
              <a:t>sto knjig </a:t>
            </a:r>
            <a:r>
              <a:rPr lang="sl-SI" dirty="0"/>
              <a:t>(180 – 2800</a:t>
            </a:r>
            <a:r>
              <a:rPr lang="sl-SI" dirty="0" smtClean="0"/>
              <a:t>);</a:t>
            </a:r>
            <a:endParaRPr lang="sl-SI" dirty="0"/>
          </a:p>
          <a:p>
            <a:r>
              <a:rPr lang="sl-SI" dirty="0" smtClean="0"/>
              <a:t>Referenčna </a:t>
            </a:r>
            <a:r>
              <a:rPr lang="sl-SI" dirty="0"/>
              <a:t>služba, tudi za poslovne informacije, rezervacija knjig, </a:t>
            </a:r>
            <a:r>
              <a:rPr lang="sl-SI" dirty="0" err="1"/>
              <a:t>medbibliotečna</a:t>
            </a:r>
            <a:r>
              <a:rPr lang="sl-SI" dirty="0"/>
              <a:t> izposoja in dostop do informacij javnega </a:t>
            </a:r>
            <a:r>
              <a:rPr lang="sl-SI" dirty="0" smtClean="0"/>
              <a:t>sektorja;</a:t>
            </a:r>
            <a:endParaRPr lang="sl-SI" dirty="0"/>
          </a:p>
          <a:p>
            <a:r>
              <a:rPr lang="sl-SI" dirty="0" smtClean="0"/>
              <a:t>IKT</a:t>
            </a:r>
            <a:r>
              <a:rPr lang="sl-SI" dirty="0"/>
              <a:t>:</a:t>
            </a:r>
            <a:r>
              <a:rPr lang="sl-SI" dirty="0" smtClean="0"/>
              <a:t> vsaj </a:t>
            </a:r>
            <a:r>
              <a:rPr lang="sl-SI" dirty="0"/>
              <a:t>1 PC z dostopom do interneta za iskanje po OPAC, naročanje knjig iz osrednje knjižnice, uporabo interneta in elektronskih virov </a:t>
            </a:r>
            <a:r>
              <a:rPr lang="sl-SI" dirty="0" smtClean="0"/>
              <a:t>knjižnice;</a:t>
            </a:r>
            <a:endParaRPr lang="sl-SI" dirty="0"/>
          </a:p>
          <a:p>
            <a:r>
              <a:rPr lang="sl-SI" dirty="0" smtClean="0"/>
              <a:t>Dejavnosti </a:t>
            </a:r>
            <a:r>
              <a:rPr lang="sl-SI" dirty="0"/>
              <a:t>za razvoj bralne </a:t>
            </a:r>
            <a:r>
              <a:rPr lang="sl-SI" dirty="0" smtClean="0"/>
              <a:t>kulture;</a:t>
            </a:r>
            <a:endParaRPr lang="sl-SI" dirty="0"/>
          </a:p>
          <a:p>
            <a:r>
              <a:rPr lang="sl-SI" dirty="0" smtClean="0"/>
              <a:t>Odprtost </a:t>
            </a:r>
            <a:r>
              <a:rPr lang="sl-SI" dirty="0"/>
              <a:t>20-60 ur na </a:t>
            </a:r>
            <a:r>
              <a:rPr lang="sl-SI" dirty="0" smtClean="0"/>
              <a:t>teden;</a:t>
            </a:r>
            <a:endParaRPr lang="sl-SI" dirty="0"/>
          </a:p>
          <a:p>
            <a:r>
              <a:rPr lang="sl-SI" dirty="0"/>
              <a:t>O</a:t>
            </a:r>
            <a:r>
              <a:rPr lang="sl-SI" dirty="0" smtClean="0"/>
              <a:t>sebje </a:t>
            </a:r>
            <a:r>
              <a:rPr lang="sl-SI" dirty="0"/>
              <a:t>ni strokovno, a usposobljeno s strani strokovnih delavcev </a:t>
            </a:r>
            <a:r>
              <a:rPr lang="sl-SI" dirty="0" smtClean="0"/>
              <a:t>knjižnice.</a:t>
            </a:r>
            <a:endParaRPr lang="sl-SI" dirty="0"/>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40</a:t>
            </a:fld>
            <a:endParaRPr lang="sl-SI"/>
          </a:p>
        </p:txBody>
      </p:sp>
    </p:spTree>
    <p:extLst>
      <p:ext uri="{BB962C8B-B14F-4D97-AF65-F5344CB8AC3E}">
        <p14:creationId xmlns:p14="http://schemas.microsoft.com/office/powerpoint/2010/main" val="3872373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Organizacija</a:t>
            </a:r>
            <a:endParaRPr lang="sl-SI" dirty="0"/>
          </a:p>
        </p:txBody>
      </p:sp>
      <p:sp>
        <p:nvSpPr>
          <p:cNvPr id="3" name="Ograda vsebine 2"/>
          <p:cNvSpPr>
            <a:spLocks noGrp="1"/>
          </p:cNvSpPr>
          <p:nvPr>
            <p:ph idx="1"/>
          </p:nvPr>
        </p:nvSpPr>
        <p:spPr/>
        <p:txBody>
          <a:bodyPr/>
          <a:lstStyle/>
          <a:p>
            <a:pPr marL="342900" lvl="2" indent="-342900"/>
            <a:r>
              <a:rPr lang="sl-SI" sz="2800" dirty="0" smtClean="0"/>
              <a:t>Prednosti </a:t>
            </a:r>
            <a:r>
              <a:rPr lang="sl-SI" sz="2800" dirty="0"/>
              <a:t>so hitra implementacija, nizki stroški, vključenost lokalnih skupin, dodana vrednost obstoječim </a:t>
            </a:r>
            <a:r>
              <a:rPr lang="sl-SI" sz="2800" dirty="0" smtClean="0"/>
              <a:t>prostorom; </a:t>
            </a:r>
          </a:p>
          <a:p>
            <a:pPr marL="342900" lvl="2" indent="-342900"/>
            <a:r>
              <a:rPr lang="sl-SI" sz="2800" dirty="0" smtClean="0"/>
              <a:t>Problematičen </a:t>
            </a:r>
            <a:r>
              <a:rPr lang="sl-SI" sz="2800" dirty="0"/>
              <a:t>je stalen vložek časa in </a:t>
            </a:r>
            <a:r>
              <a:rPr lang="sl-SI" sz="2800" dirty="0" smtClean="0"/>
              <a:t>dela.</a:t>
            </a:r>
            <a:endParaRPr lang="sl-SI" sz="2800" dirty="0"/>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41</a:t>
            </a:fld>
            <a:endParaRPr lang="sl-SI"/>
          </a:p>
        </p:txBody>
      </p:sp>
    </p:spTree>
    <p:extLst>
      <p:ext uri="{BB962C8B-B14F-4D97-AF65-F5344CB8AC3E}">
        <p14:creationId xmlns:p14="http://schemas.microsoft.com/office/powerpoint/2010/main" val="3824048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Ugotovljene koristi za lokalno skupnost</a:t>
            </a:r>
            <a:endParaRPr lang="sl-SI" dirty="0"/>
          </a:p>
        </p:txBody>
      </p:sp>
      <p:sp>
        <p:nvSpPr>
          <p:cNvPr id="3" name="Ograda vsebine 2"/>
          <p:cNvSpPr>
            <a:spLocks noGrp="1"/>
          </p:cNvSpPr>
          <p:nvPr>
            <p:ph idx="1"/>
          </p:nvPr>
        </p:nvSpPr>
        <p:spPr/>
        <p:txBody>
          <a:bodyPr>
            <a:normAutofit fontScale="92500"/>
          </a:bodyPr>
          <a:lstStyle/>
          <a:p>
            <a:r>
              <a:rPr lang="sl-SI" dirty="0"/>
              <a:t>I</a:t>
            </a:r>
            <a:r>
              <a:rPr lang="sl-SI" dirty="0" smtClean="0"/>
              <a:t>zboljšan </a:t>
            </a:r>
            <a:r>
              <a:rPr lang="sl-SI" dirty="0"/>
              <a:t>dostop do knjižničnih </a:t>
            </a:r>
            <a:r>
              <a:rPr lang="sl-SI" dirty="0" smtClean="0"/>
              <a:t>storitev;</a:t>
            </a:r>
          </a:p>
          <a:p>
            <a:r>
              <a:rPr lang="sl-SI" dirty="0" smtClean="0"/>
              <a:t>Izboljšan </a:t>
            </a:r>
            <a:r>
              <a:rPr lang="sl-SI" dirty="0"/>
              <a:t>dostop do </a:t>
            </a:r>
            <a:r>
              <a:rPr lang="sl-SI" dirty="0" smtClean="0"/>
              <a:t>interneta;</a:t>
            </a:r>
          </a:p>
          <a:p>
            <a:r>
              <a:rPr lang="sl-SI" dirty="0" smtClean="0"/>
              <a:t>Razvoj </a:t>
            </a:r>
            <a:r>
              <a:rPr lang="sl-SI" dirty="0"/>
              <a:t>bralne </a:t>
            </a:r>
            <a:r>
              <a:rPr lang="sl-SI" dirty="0" smtClean="0"/>
              <a:t>kulture;</a:t>
            </a:r>
          </a:p>
          <a:p>
            <a:r>
              <a:rPr lang="sl-SI" dirty="0" smtClean="0"/>
              <a:t>Katalizator </a:t>
            </a:r>
            <a:r>
              <a:rPr lang="sl-SI" dirty="0"/>
              <a:t>povečanega vključevanja v dejavnosti </a:t>
            </a:r>
            <a:r>
              <a:rPr lang="sl-SI" dirty="0" smtClean="0"/>
              <a:t>lokalne skupnosti;</a:t>
            </a:r>
          </a:p>
          <a:p>
            <a:r>
              <a:rPr lang="sl-SI" dirty="0" smtClean="0"/>
              <a:t>Boljša povezanost </a:t>
            </a:r>
            <a:r>
              <a:rPr lang="sl-SI" dirty="0"/>
              <a:t>s širšo </a:t>
            </a:r>
            <a:r>
              <a:rPr lang="sl-SI" dirty="0" smtClean="0"/>
              <a:t>skupnostjo;</a:t>
            </a:r>
          </a:p>
          <a:p>
            <a:r>
              <a:rPr lang="sl-SI" dirty="0" smtClean="0"/>
              <a:t>Večja </a:t>
            </a:r>
            <a:r>
              <a:rPr lang="sl-SI" dirty="0"/>
              <a:t>bližina tako fizična, tehnološka in </a:t>
            </a:r>
            <a:r>
              <a:rPr lang="sl-SI" dirty="0" smtClean="0"/>
              <a:t>kulturna;</a:t>
            </a:r>
          </a:p>
          <a:p>
            <a:r>
              <a:rPr lang="sl-SI" dirty="0" smtClean="0"/>
              <a:t>Zagotovljena </a:t>
            </a:r>
            <a:r>
              <a:rPr lang="sl-SI" dirty="0"/>
              <a:t>dejavnost tam, kjer potujoča knjižnica ni </a:t>
            </a:r>
            <a:r>
              <a:rPr lang="sl-SI" dirty="0" smtClean="0"/>
              <a:t>gospodarna;</a:t>
            </a:r>
          </a:p>
          <a:p>
            <a:r>
              <a:rPr lang="sl-SI" dirty="0"/>
              <a:t>V</a:t>
            </a:r>
            <a:r>
              <a:rPr lang="sl-SI" dirty="0" smtClean="0"/>
              <a:t>ečja </a:t>
            </a:r>
            <a:r>
              <a:rPr lang="sl-SI" dirty="0"/>
              <a:t>kvaliteta življenja, </a:t>
            </a:r>
            <a:r>
              <a:rPr lang="sl-SI" dirty="0" smtClean="0"/>
              <a:t>blažitev </a:t>
            </a:r>
            <a:r>
              <a:rPr lang="sl-SI" dirty="0"/>
              <a:t>neenakosti in socialne izključenosti</a:t>
            </a:r>
            <a:r>
              <a:rPr lang="sl-SI" dirty="0" smtClean="0"/>
              <a:t>, </a:t>
            </a:r>
            <a:r>
              <a:rPr lang="sl-SI" dirty="0"/>
              <a:t>povečanje uporabe osrednje </a:t>
            </a:r>
            <a:r>
              <a:rPr lang="sl-SI" dirty="0" smtClean="0"/>
              <a:t>knjižnice.</a:t>
            </a:r>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42</a:t>
            </a:fld>
            <a:endParaRPr lang="sl-SI"/>
          </a:p>
        </p:txBody>
      </p:sp>
    </p:spTree>
    <p:extLst>
      <p:ext uri="{BB962C8B-B14F-4D97-AF65-F5344CB8AC3E}">
        <p14:creationId xmlns:p14="http://schemas.microsoft.com/office/powerpoint/2010/main" val="21219727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Priporočila </a:t>
            </a:r>
            <a:r>
              <a:rPr lang="sl-SI" dirty="0"/>
              <a:t>za </a:t>
            </a:r>
            <a:r>
              <a:rPr lang="sl-SI" dirty="0" smtClean="0"/>
              <a:t>implementacijo modela </a:t>
            </a:r>
            <a:r>
              <a:rPr lang="sl-SI" dirty="0"/>
              <a:t>v drugih okoljih</a:t>
            </a:r>
          </a:p>
        </p:txBody>
      </p:sp>
      <p:sp>
        <p:nvSpPr>
          <p:cNvPr id="3" name="Ograda vsebine 2"/>
          <p:cNvSpPr>
            <a:spLocks noGrp="1"/>
          </p:cNvSpPr>
          <p:nvPr>
            <p:ph idx="1"/>
          </p:nvPr>
        </p:nvSpPr>
        <p:spPr/>
        <p:txBody>
          <a:bodyPr>
            <a:normAutofit/>
          </a:bodyPr>
          <a:lstStyle/>
          <a:p>
            <a:r>
              <a:rPr lang="sl-SI" sz="1600" dirty="0"/>
              <a:t>A</a:t>
            </a:r>
            <a:r>
              <a:rPr lang="sl-SI" sz="1600" dirty="0" smtClean="0"/>
              <a:t>kcijski </a:t>
            </a:r>
            <a:r>
              <a:rPr lang="sl-SI" sz="1600" dirty="0"/>
              <a:t>načrt </a:t>
            </a:r>
            <a:r>
              <a:rPr lang="sl-SI" sz="1600" dirty="0" smtClean="0"/>
              <a:t>mora </a:t>
            </a:r>
            <a:r>
              <a:rPr lang="sl-SI" sz="1600" dirty="0"/>
              <a:t>biti pripravljen glede na politike lokalnih skupnosti, regije in </a:t>
            </a:r>
            <a:r>
              <a:rPr lang="sl-SI" sz="1600" dirty="0" smtClean="0"/>
              <a:t>države</a:t>
            </a:r>
            <a:r>
              <a:rPr lang="sl-SI" sz="1600" dirty="0"/>
              <a:t>;</a:t>
            </a:r>
          </a:p>
          <a:p>
            <a:r>
              <a:rPr lang="sl-SI" sz="1600" dirty="0" smtClean="0"/>
              <a:t>Vodenje projekta (upravna struktura) mora </a:t>
            </a:r>
            <a:r>
              <a:rPr lang="sl-SI" sz="1600" dirty="0"/>
              <a:t>biti </a:t>
            </a:r>
            <a:r>
              <a:rPr lang="sl-SI" sz="1600" dirty="0" smtClean="0"/>
              <a:t>učinkovita, </a:t>
            </a:r>
            <a:r>
              <a:rPr lang="sl-SI" sz="1600" dirty="0"/>
              <a:t>uspešna in ustrezna, vključeni morajo biti vsi deležniki (nadzorni odbor, jasno definirane naloge najbližje knjižnice</a:t>
            </a:r>
            <a:r>
              <a:rPr lang="sl-SI" sz="1600" dirty="0" smtClean="0"/>
              <a:t>);</a:t>
            </a:r>
            <a:endParaRPr lang="sl-SI" sz="1600" dirty="0"/>
          </a:p>
          <a:p>
            <a:r>
              <a:rPr lang="sl-SI" sz="1600" dirty="0" smtClean="0"/>
              <a:t>Profiliranje območij mora </a:t>
            </a:r>
            <a:r>
              <a:rPr lang="sl-SI" sz="1600" dirty="0"/>
              <a:t>upoštevati širok razpon demografskih podatkov, identificirati vse oblike </a:t>
            </a:r>
            <a:r>
              <a:rPr lang="sl-SI" sz="1600" dirty="0" err="1"/>
              <a:t>deprivilegiranosti</a:t>
            </a:r>
            <a:r>
              <a:rPr lang="sl-SI" sz="1600" dirty="0"/>
              <a:t>, izolacije, </a:t>
            </a:r>
            <a:r>
              <a:rPr lang="sl-SI" sz="1600" dirty="0" smtClean="0"/>
              <a:t>izključitve;</a:t>
            </a:r>
            <a:endParaRPr lang="sl-SI" sz="1600" dirty="0"/>
          </a:p>
          <a:p>
            <a:r>
              <a:rPr lang="sl-SI" sz="1600" dirty="0" smtClean="0"/>
              <a:t>Lokalna </a:t>
            </a:r>
            <a:r>
              <a:rPr lang="sl-SI" sz="1600" dirty="0"/>
              <a:t>skupnost mora biti vključena v izbiro lokacij in identifikacijo potreb </a:t>
            </a:r>
            <a:r>
              <a:rPr lang="sl-SI" sz="1600" dirty="0" smtClean="0"/>
              <a:t>skupnosti;</a:t>
            </a:r>
            <a:endParaRPr lang="sl-SI" sz="1600" dirty="0"/>
          </a:p>
          <a:p>
            <a:r>
              <a:rPr lang="sl-SI" sz="1600" dirty="0" smtClean="0"/>
              <a:t>Delujoča </a:t>
            </a:r>
            <a:r>
              <a:rPr lang="sl-SI" sz="1600" dirty="0"/>
              <a:t>partnerstva agencijami iz lokalne </a:t>
            </a:r>
            <a:r>
              <a:rPr lang="sl-SI" sz="1600" dirty="0" smtClean="0"/>
              <a:t>skupnosti;</a:t>
            </a:r>
            <a:endParaRPr lang="sl-SI" sz="1600" dirty="0"/>
          </a:p>
          <a:p>
            <a:r>
              <a:rPr lang="sl-SI" sz="1600" dirty="0" smtClean="0"/>
              <a:t>Zasnovani  trije modeli, kot najprimernejša se je izkazala </a:t>
            </a:r>
            <a:r>
              <a:rPr lang="sl-SI" sz="1600" dirty="0"/>
              <a:t>kombinacije prvega in drugega </a:t>
            </a:r>
            <a:r>
              <a:rPr lang="sl-SI" sz="1600" dirty="0" smtClean="0"/>
              <a:t>- </a:t>
            </a:r>
            <a:r>
              <a:rPr lang="sl-SI" sz="1600" dirty="0"/>
              <a:t>ni enega modela partnerstva za </a:t>
            </a:r>
            <a:r>
              <a:rPr lang="sl-SI" sz="1600" dirty="0" smtClean="0"/>
              <a:t>vse;</a:t>
            </a:r>
            <a:endParaRPr lang="sl-SI" sz="1600" dirty="0"/>
          </a:p>
          <a:p>
            <a:r>
              <a:rPr lang="sl-SI" sz="1600" dirty="0" smtClean="0"/>
              <a:t>Potrebno </a:t>
            </a:r>
            <a:r>
              <a:rPr lang="sl-SI" sz="1600" dirty="0"/>
              <a:t>je jasno definirati odgovornosti </a:t>
            </a:r>
            <a:r>
              <a:rPr lang="sl-SI" sz="1600" dirty="0" smtClean="0"/>
              <a:t>partnerjev;</a:t>
            </a:r>
            <a:endParaRPr lang="sl-SI" sz="1600" dirty="0"/>
          </a:p>
          <a:p>
            <a:r>
              <a:rPr lang="sl-SI" sz="1600" dirty="0" smtClean="0"/>
              <a:t>Dobro </a:t>
            </a:r>
            <a:r>
              <a:rPr lang="sl-SI" sz="1600" dirty="0"/>
              <a:t>komuniciranje med partnerji in koordinatorjem, </a:t>
            </a:r>
            <a:r>
              <a:rPr lang="sl-SI" sz="1600" dirty="0" smtClean="0"/>
              <a:t>skupno reševanje </a:t>
            </a:r>
            <a:r>
              <a:rPr lang="sl-SI" sz="1600" dirty="0"/>
              <a:t>problemov itn.</a:t>
            </a:r>
          </a:p>
          <a:p>
            <a:r>
              <a:rPr lang="sl-SI" sz="1600" dirty="0" smtClean="0"/>
              <a:t>Vključevanje knjižničarjev;</a:t>
            </a:r>
            <a:endParaRPr lang="sl-SI" sz="1600" dirty="0"/>
          </a:p>
          <a:p>
            <a:r>
              <a:rPr lang="sl-SI" sz="1600" dirty="0" smtClean="0"/>
              <a:t>Ključno </a:t>
            </a:r>
            <a:r>
              <a:rPr lang="sl-SI" sz="1600" dirty="0"/>
              <a:t>je tudi usposabljanje osebja, ki nima knjižničarskega znanja ter </a:t>
            </a:r>
            <a:r>
              <a:rPr lang="sl-SI" sz="1600" dirty="0" smtClean="0"/>
              <a:t>mentorstvo;</a:t>
            </a:r>
            <a:endParaRPr lang="sl-SI" sz="1600" dirty="0"/>
          </a:p>
          <a:p>
            <a:r>
              <a:rPr lang="sl-SI" sz="1600" dirty="0" smtClean="0"/>
              <a:t>Nujno je spremljanje </a:t>
            </a:r>
            <a:r>
              <a:rPr lang="sl-SI" sz="1600" dirty="0"/>
              <a:t>in </a:t>
            </a:r>
            <a:r>
              <a:rPr lang="sl-SI" sz="1600" dirty="0" smtClean="0"/>
              <a:t>evalvacija;</a:t>
            </a:r>
          </a:p>
          <a:p>
            <a:r>
              <a:rPr lang="sl-SI" sz="1600" dirty="0" smtClean="0"/>
              <a:t>Pomen </a:t>
            </a:r>
            <a:r>
              <a:rPr lang="sl-SI" sz="1600" dirty="0"/>
              <a:t>marketinga in promocije (ustno</a:t>
            </a:r>
            <a:r>
              <a:rPr lang="sl-SI" sz="1600" dirty="0" smtClean="0"/>
              <a:t>).</a:t>
            </a:r>
            <a:endParaRPr lang="sl-SI" sz="1600"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43</a:t>
            </a:fld>
            <a:endParaRPr lang="sl-SI"/>
          </a:p>
        </p:txBody>
      </p:sp>
    </p:spTree>
    <p:extLst>
      <p:ext uri="{BB962C8B-B14F-4D97-AF65-F5344CB8AC3E}">
        <p14:creationId xmlns:p14="http://schemas.microsoft.com/office/powerpoint/2010/main" val="12349453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a:xfrm>
            <a:off x="395536" y="404666"/>
            <a:ext cx="8291264" cy="5721499"/>
          </a:xfrm>
        </p:spPr>
        <p:txBody>
          <a:bodyPr>
            <a:normAutofit fontScale="77500" lnSpcReduction="20000"/>
          </a:bodyPr>
          <a:lstStyle/>
          <a:p>
            <a:pPr marL="0" indent="0" algn="ctr">
              <a:buNone/>
            </a:pPr>
            <a:r>
              <a:rPr lang="sl-SI" sz="4600" b="1" dirty="0" smtClean="0"/>
              <a:t>Literatura</a:t>
            </a:r>
            <a:endParaRPr lang="sl-SI" sz="4600" dirty="0" smtClean="0"/>
          </a:p>
          <a:p>
            <a:pPr marL="0" indent="0" algn="ctr">
              <a:buNone/>
            </a:pPr>
            <a:r>
              <a:rPr lang="sl-SI" sz="4600" dirty="0" smtClean="0"/>
              <a:t> </a:t>
            </a:r>
          </a:p>
          <a:p>
            <a:r>
              <a:rPr lang="sl-SI" dirty="0" smtClean="0"/>
              <a:t>Benkovič Krašovec, M. (2006). </a:t>
            </a:r>
            <a:r>
              <a:rPr lang="sl-SI" i="1" dirty="0" smtClean="0"/>
              <a:t>Vloga centralnih naselij prve in druge stopnje pri razvoju slovenskega podeželja: doktorska disertacija</a:t>
            </a:r>
            <a:r>
              <a:rPr lang="sl-SI" dirty="0" smtClean="0"/>
              <a:t>. Ljubljana: M. Benkovič Krašovec.</a:t>
            </a:r>
          </a:p>
          <a:p>
            <a:r>
              <a:rPr lang="sl-SI" i="1" dirty="0" err="1" smtClean="0"/>
              <a:t>Charter</a:t>
            </a:r>
            <a:r>
              <a:rPr lang="sl-SI" i="1" dirty="0" smtClean="0"/>
              <a:t> </a:t>
            </a:r>
            <a:r>
              <a:rPr lang="sl-SI" i="1" dirty="0" err="1" smtClean="0"/>
              <a:t>for</a:t>
            </a:r>
            <a:r>
              <a:rPr lang="sl-SI" i="1" dirty="0" smtClean="0"/>
              <a:t> </a:t>
            </a:r>
            <a:r>
              <a:rPr lang="sl-SI" i="1" dirty="0" err="1" smtClean="0"/>
              <a:t>Public</a:t>
            </a:r>
            <a:r>
              <a:rPr lang="sl-SI" i="1" dirty="0" smtClean="0"/>
              <a:t> </a:t>
            </a:r>
            <a:r>
              <a:rPr lang="sl-SI" i="1" dirty="0" err="1" smtClean="0"/>
              <a:t>Mobile</a:t>
            </a:r>
            <a:r>
              <a:rPr lang="sl-SI" i="1" dirty="0" smtClean="0"/>
              <a:t> </a:t>
            </a:r>
            <a:r>
              <a:rPr lang="sl-SI" i="1" dirty="0" err="1" smtClean="0"/>
              <a:t>Library</a:t>
            </a:r>
            <a:r>
              <a:rPr lang="sl-SI" i="1" dirty="0" smtClean="0"/>
              <a:t> </a:t>
            </a:r>
            <a:r>
              <a:rPr lang="sl-SI" i="1" dirty="0" err="1" smtClean="0"/>
              <a:t>Services</a:t>
            </a:r>
            <a:r>
              <a:rPr lang="sl-SI" dirty="0" smtClean="0"/>
              <a:t>. (1993). London: </a:t>
            </a:r>
            <a:r>
              <a:rPr lang="sl-SI" dirty="0" err="1" smtClean="0"/>
              <a:t>Library</a:t>
            </a:r>
            <a:r>
              <a:rPr lang="sl-SI" dirty="0" smtClean="0"/>
              <a:t> </a:t>
            </a:r>
            <a:r>
              <a:rPr lang="sl-SI" dirty="0" err="1" smtClean="0"/>
              <a:t>Association</a:t>
            </a:r>
            <a:r>
              <a:rPr lang="sl-SI" dirty="0" smtClean="0"/>
              <a:t>.</a:t>
            </a:r>
          </a:p>
          <a:p>
            <a:r>
              <a:rPr lang="sl-SI" dirty="0" err="1" smtClean="0"/>
              <a:t>Coughlin</a:t>
            </a:r>
            <a:r>
              <a:rPr lang="sl-SI" dirty="0" smtClean="0"/>
              <a:t>, R. E., </a:t>
            </a:r>
            <a:r>
              <a:rPr lang="sl-SI" dirty="0" err="1" smtClean="0"/>
              <a:t>Taïeb</a:t>
            </a:r>
            <a:r>
              <a:rPr lang="sl-SI" dirty="0" smtClean="0"/>
              <a:t>, F. in </a:t>
            </a:r>
            <a:r>
              <a:rPr lang="sl-SI" dirty="0" err="1" smtClean="0"/>
              <a:t>Stevens</a:t>
            </a:r>
            <a:r>
              <a:rPr lang="sl-SI" dirty="0" smtClean="0"/>
              <a:t>, B. H. (1972). </a:t>
            </a:r>
            <a:r>
              <a:rPr lang="sl-SI" i="1" dirty="0" smtClean="0"/>
              <a:t>Urban </a:t>
            </a:r>
            <a:r>
              <a:rPr lang="sl-SI" i="1" dirty="0" err="1" smtClean="0"/>
              <a:t>analysis</a:t>
            </a:r>
            <a:r>
              <a:rPr lang="sl-SI" i="1" dirty="0" smtClean="0"/>
              <a:t> </a:t>
            </a:r>
            <a:r>
              <a:rPr lang="sl-SI" i="1" dirty="0" err="1" smtClean="0"/>
              <a:t>for</a:t>
            </a:r>
            <a:r>
              <a:rPr lang="sl-SI" i="1" dirty="0" smtClean="0"/>
              <a:t> </a:t>
            </a:r>
            <a:r>
              <a:rPr lang="sl-SI" i="1" dirty="0" err="1" smtClean="0"/>
              <a:t>branch</a:t>
            </a:r>
            <a:r>
              <a:rPr lang="sl-SI" i="1" dirty="0" smtClean="0"/>
              <a:t> </a:t>
            </a:r>
            <a:r>
              <a:rPr lang="sl-SI" i="1" dirty="0" err="1" smtClean="0"/>
              <a:t>library</a:t>
            </a:r>
            <a:r>
              <a:rPr lang="sl-SI" i="1" dirty="0" smtClean="0"/>
              <a:t> </a:t>
            </a:r>
            <a:r>
              <a:rPr lang="sl-SI" i="1" dirty="0" err="1" smtClean="0"/>
              <a:t>system</a:t>
            </a:r>
            <a:r>
              <a:rPr lang="sl-SI" i="1" dirty="0" smtClean="0"/>
              <a:t> </a:t>
            </a:r>
            <a:r>
              <a:rPr lang="sl-SI" i="1" dirty="0" err="1" smtClean="0"/>
              <a:t>planning</a:t>
            </a:r>
            <a:r>
              <a:rPr lang="sl-SI" dirty="0" smtClean="0"/>
              <a:t>. </a:t>
            </a:r>
            <a:r>
              <a:rPr lang="sl-SI" dirty="0" err="1" smtClean="0"/>
              <a:t>Westport</a:t>
            </a:r>
            <a:r>
              <a:rPr lang="sl-SI" dirty="0" smtClean="0"/>
              <a:t>: </a:t>
            </a:r>
            <a:r>
              <a:rPr lang="sl-SI" dirty="0" err="1" smtClean="0"/>
              <a:t>Greenwood</a:t>
            </a:r>
            <a:r>
              <a:rPr lang="sl-SI" dirty="0" smtClean="0"/>
              <a:t>.</a:t>
            </a:r>
          </a:p>
          <a:p>
            <a:r>
              <a:rPr lang="sl-SI" i="1" dirty="0" smtClean="0"/>
              <a:t>Javnomnenjska telefonska raziskava med člani, uporabniki in </a:t>
            </a:r>
            <a:r>
              <a:rPr lang="sl-SI" i="1" dirty="0" err="1" smtClean="0"/>
              <a:t>neuporabniki</a:t>
            </a:r>
            <a:r>
              <a:rPr lang="sl-SI" i="1" dirty="0" smtClean="0"/>
              <a:t> slovenskih splošnih knjižnic: poročilo</a:t>
            </a:r>
            <a:r>
              <a:rPr lang="sl-SI" dirty="0" smtClean="0"/>
              <a:t> (2011). Maribor: </a:t>
            </a:r>
            <a:r>
              <a:rPr lang="sl-SI" dirty="0" err="1" smtClean="0"/>
              <a:t>Interstat</a:t>
            </a:r>
            <a:r>
              <a:rPr lang="sl-SI" dirty="0" smtClean="0"/>
              <a:t>. Pridobljeno 12.9.2013 prek spletne strani </a:t>
            </a:r>
            <a:r>
              <a:rPr lang="sl-SI" u="sng" dirty="0" smtClean="0">
                <a:hlinkClick r:id="rId2"/>
              </a:rPr>
              <a:t>http://zdruzenje-knjiznic.si/media/website/javnomnenjska-raziskava-med-clani-uporabniki-in-neuporabniki-splosnih-knjiznic-v-sloveniji/ZDRUŽENJE-SPLOŠNIH-KNJIŽNIC-poročilo-raziskave-29-09-2011.pdf</a:t>
            </a:r>
            <a:endParaRPr lang="sl-SI" dirty="0" smtClean="0"/>
          </a:p>
          <a:p>
            <a:r>
              <a:rPr lang="sl-SI" dirty="0" err="1" smtClean="0"/>
              <a:t>Christensen</a:t>
            </a:r>
            <a:r>
              <a:rPr lang="sl-SI" dirty="0" smtClean="0"/>
              <a:t>, </a:t>
            </a:r>
            <a:r>
              <a:rPr lang="sl-SI" dirty="0" err="1" smtClean="0"/>
              <a:t>E.M</a:t>
            </a:r>
            <a:r>
              <a:rPr lang="sl-SI" dirty="0" smtClean="0"/>
              <a:t> in </a:t>
            </a:r>
            <a:r>
              <a:rPr lang="sl-SI" dirty="0" err="1" smtClean="0"/>
              <a:t>Sørensen</a:t>
            </a:r>
            <a:r>
              <a:rPr lang="sl-SI" dirty="0" smtClean="0"/>
              <a:t>, L.B. (2001). »Oh, to </a:t>
            </a:r>
            <a:r>
              <a:rPr lang="sl-SI" dirty="0" err="1" smtClean="0"/>
              <a:t>be</a:t>
            </a:r>
            <a:r>
              <a:rPr lang="sl-SI" dirty="0" smtClean="0"/>
              <a:t> a </a:t>
            </a:r>
            <a:r>
              <a:rPr lang="sl-SI" dirty="0" err="1" smtClean="0"/>
              <a:t>child</a:t>
            </a:r>
            <a:r>
              <a:rPr lang="sl-SI" dirty="0" smtClean="0"/>
              <a:t> </a:t>
            </a:r>
            <a:r>
              <a:rPr lang="sl-SI" dirty="0" err="1" smtClean="0"/>
              <a:t>once</a:t>
            </a:r>
            <a:r>
              <a:rPr lang="sl-SI" dirty="0" smtClean="0"/>
              <a:t> more«. </a:t>
            </a:r>
            <a:r>
              <a:rPr lang="sl-SI" i="1" dirty="0" err="1" smtClean="0"/>
              <a:t>Scandinavian</a:t>
            </a:r>
            <a:r>
              <a:rPr lang="sl-SI" i="1" dirty="0" smtClean="0"/>
              <a:t> </a:t>
            </a:r>
            <a:r>
              <a:rPr lang="sl-SI" i="1" dirty="0" err="1" smtClean="0"/>
              <a:t>Public</a:t>
            </a:r>
            <a:r>
              <a:rPr lang="sl-SI" i="1" dirty="0" smtClean="0"/>
              <a:t> </a:t>
            </a:r>
            <a:r>
              <a:rPr lang="sl-SI" i="1" dirty="0" err="1" smtClean="0"/>
              <a:t>Library</a:t>
            </a:r>
            <a:r>
              <a:rPr lang="sl-SI" i="1" dirty="0" smtClean="0"/>
              <a:t> </a:t>
            </a:r>
            <a:r>
              <a:rPr lang="sl-SI" i="1" dirty="0" err="1" smtClean="0"/>
              <a:t>Quarterly</a:t>
            </a:r>
            <a:r>
              <a:rPr lang="sl-SI" i="1" dirty="0" smtClean="0"/>
              <a:t> 34</a:t>
            </a:r>
            <a:r>
              <a:rPr lang="sl-SI" dirty="0" smtClean="0"/>
              <a:t>(3), 7-9.</a:t>
            </a:r>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44</a:t>
            </a:fld>
            <a:endParaRPr lang="sl-SI"/>
          </a:p>
        </p:txBody>
      </p:sp>
    </p:spTree>
    <p:extLst>
      <p:ext uri="{BB962C8B-B14F-4D97-AF65-F5344CB8AC3E}">
        <p14:creationId xmlns:p14="http://schemas.microsoft.com/office/powerpoint/2010/main" val="1187845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a:xfrm>
            <a:off x="395536" y="404666"/>
            <a:ext cx="8291264" cy="5721499"/>
          </a:xfrm>
        </p:spPr>
        <p:txBody>
          <a:bodyPr>
            <a:normAutofit/>
          </a:bodyPr>
          <a:lstStyle/>
          <a:p>
            <a:r>
              <a:rPr lang="sl-SI" sz="2200" dirty="0" err="1" smtClean="0"/>
              <a:t>Koontz</a:t>
            </a:r>
            <a:r>
              <a:rPr lang="sl-SI" sz="2200" dirty="0"/>
              <a:t>, C. M. in </a:t>
            </a:r>
            <a:r>
              <a:rPr lang="sl-SI" sz="2200" dirty="0" err="1"/>
              <a:t>Jue</a:t>
            </a:r>
            <a:r>
              <a:rPr lang="sl-SI" sz="2200" dirty="0"/>
              <a:t>, D. K. (2001). </a:t>
            </a:r>
            <a:r>
              <a:rPr lang="sl-SI" sz="2200" dirty="0" err="1"/>
              <a:t>The</a:t>
            </a:r>
            <a:r>
              <a:rPr lang="sl-SI" sz="2200" dirty="0"/>
              <a:t> </a:t>
            </a:r>
            <a:r>
              <a:rPr lang="sl-SI" sz="2200" dirty="0" err="1"/>
              <a:t>location</a:t>
            </a:r>
            <a:r>
              <a:rPr lang="sl-SI" sz="2200" dirty="0"/>
              <a:t> </a:t>
            </a:r>
            <a:r>
              <a:rPr lang="sl-SI" sz="2200" dirty="0" err="1"/>
              <a:t>of</a:t>
            </a:r>
            <a:r>
              <a:rPr lang="sl-SI" sz="2200" dirty="0"/>
              <a:t> </a:t>
            </a:r>
            <a:r>
              <a:rPr lang="sl-SI" sz="2200" dirty="0" err="1"/>
              <a:t>your</a:t>
            </a:r>
            <a:r>
              <a:rPr lang="sl-SI" sz="2200" dirty="0"/>
              <a:t> </a:t>
            </a:r>
            <a:r>
              <a:rPr lang="sl-SI" sz="2200" dirty="0" err="1"/>
              <a:t>library</a:t>
            </a:r>
            <a:r>
              <a:rPr lang="sl-SI" sz="2200" dirty="0"/>
              <a:t> </a:t>
            </a:r>
            <a:r>
              <a:rPr lang="sl-SI" sz="2200" dirty="0" err="1"/>
              <a:t>building</a:t>
            </a:r>
            <a:r>
              <a:rPr lang="sl-SI" sz="2200" dirty="0"/>
              <a:t>: </a:t>
            </a:r>
            <a:r>
              <a:rPr lang="sl-SI" sz="2200" dirty="0" err="1"/>
              <a:t>why</a:t>
            </a:r>
            <a:r>
              <a:rPr lang="sl-SI" sz="2200" dirty="0"/>
              <a:t> it is </a:t>
            </a:r>
            <a:r>
              <a:rPr lang="sl-SI" sz="2200" dirty="0" err="1"/>
              <a:t>important</a:t>
            </a:r>
            <a:r>
              <a:rPr lang="sl-SI" sz="2200" dirty="0"/>
              <a:t>, </a:t>
            </a:r>
            <a:r>
              <a:rPr lang="sl-SI" sz="2200" dirty="0" err="1"/>
              <a:t>and</a:t>
            </a:r>
            <a:r>
              <a:rPr lang="sl-SI" sz="2200" dirty="0"/>
              <a:t> </a:t>
            </a:r>
            <a:r>
              <a:rPr lang="sl-SI" sz="2200" dirty="0" err="1"/>
              <a:t>how</a:t>
            </a:r>
            <a:r>
              <a:rPr lang="sl-SI" sz="2200" dirty="0"/>
              <a:t> to do it, </a:t>
            </a:r>
            <a:r>
              <a:rPr lang="sl-SI" sz="2200" dirty="0" err="1"/>
              <a:t>using</a:t>
            </a:r>
            <a:r>
              <a:rPr lang="sl-SI" sz="2200" dirty="0"/>
              <a:t> GIS (</a:t>
            </a:r>
            <a:r>
              <a:rPr lang="sl-SI" sz="2200" dirty="0" err="1"/>
              <a:t>Geographic</a:t>
            </a:r>
            <a:r>
              <a:rPr lang="sl-SI" sz="2200" dirty="0"/>
              <a:t> </a:t>
            </a:r>
            <a:r>
              <a:rPr lang="sl-SI" sz="2200" dirty="0" err="1"/>
              <a:t>information</a:t>
            </a:r>
            <a:r>
              <a:rPr lang="sl-SI" sz="2200" dirty="0"/>
              <a:t> </a:t>
            </a:r>
            <a:r>
              <a:rPr lang="sl-SI" sz="2200" dirty="0" err="1"/>
              <a:t>system</a:t>
            </a:r>
            <a:r>
              <a:rPr lang="sl-SI" sz="2200" dirty="0"/>
              <a:t> </a:t>
            </a:r>
            <a:r>
              <a:rPr lang="sl-SI" sz="2200" dirty="0" err="1"/>
              <a:t>software</a:t>
            </a:r>
            <a:r>
              <a:rPr lang="sl-SI" sz="2200" dirty="0"/>
              <a:t>). V </a:t>
            </a:r>
            <a:r>
              <a:rPr lang="sl-SI" sz="2200" i="1" dirty="0" err="1"/>
              <a:t>Library</a:t>
            </a:r>
            <a:r>
              <a:rPr lang="sl-SI" sz="2200" i="1" dirty="0"/>
              <a:t> </a:t>
            </a:r>
            <a:r>
              <a:rPr lang="sl-SI" sz="2200" i="1" dirty="0" err="1"/>
              <a:t>buildings</a:t>
            </a:r>
            <a:r>
              <a:rPr lang="sl-SI" sz="2200" i="1" dirty="0"/>
              <a:t> in </a:t>
            </a:r>
            <a:r>
              <a:rPr lang="sl-SI" sz="2200" i="1" dirty="0" err="1"/>
              <a:t>changing</a:t>
            </a:r>
            <a:r>
              <a:rPr lang="sl-SI" sz="2200" i="1" dirty="0"/>
              <a:t> </a:t>
            </a:r>
            <a:r>
              <a:rPr lang="sl-SI" sz="2200" i="1" dirty="0" err="1"/>
              <a:t>environment</a:t>
            </a:r>
            <a:r>
              <a:rPr lang="sl-SI" sz="2200" dirty="0"/>
              <a:t> (str. 141-153). München: </a:t>
            </a:r>
            <a:r>
              <a:rPr lang="sl-SI" sz="2200" dirty="0" err="1" smtClean="0"/>
              <a:t>Saur</a:t>
            </a:r>
            <a:r>
              <a:rPr lang="sl-SI" sz="2200" dirty="0" smtClean="0"/>
              <a:t>.</a:t>
            </a:r>
            <a:endParaRPr lang="sl-SI" sz="2200" dirty="0"/>
          </a:p>
          <a:p>
            <a:r>
              <a:rPr lang="sl-SI" sz="2200" dirty="0" smtClean="0"/>
              <a:t>Kovačič, J. (2006). Geografski in bibliotekarski pogoji za realizacijo </a:t>
            </a:r>
            <a:r>
              <a:rPr lang="sl-SI" sz="2200" dirty="0" err="1" smtClean="0"/>
              <a:t>bibliobusne</a:t>
            </a:r>
            <a:r>
              <a:rPr lang="sl-SI" sz="2200" dirty="0" smtClean="0"/>
              <a:t> mreže na Celjskem. Diplomsko delo. Ljubljana: Univerza v Ljubljani, Filozofska fakulteta.</a:t>
            </a:r>
          </a:p>
          <a:p>
            <a:r>
              <a:rPr lang="sl-SI" sz="2200" i="1" dirty="0" err="1" smtClean="0"/>
              <a:t>Mobile</a:t>
            </a:r>
            <a:r>
              <a:rPr lang="sl-SI" sz="2200" i="1" dirty="0" smtClean="0"/>
              <a:t> </a:t>
            </a:r>
            <a:r>
              <a:rPr lang="sl-SI" sz="2200" i="1" dirty="0" err="1" smtClean="0"/>
              <a:t>library</a:t>
            </a:r>
            <a:r>
              <a:rPr lang="sl-SI" sz="2200" i="1" dirty="0" smtClean="0"/>
              <a:t> </a:t>
            </a:r>
            <a:r>
              <a:rPr lang="sl-SI" sz="2200" i="1" dirty="0" err="1" smtClean="0"/>
              <a:t>guidelines</a:t>
            </a:r>
            <a:r>
              <a:rPr lang="sl-SI" sz="2200" i="1" dirty="0" smtClean="0"/>
              <a:t>.</a:t>
            </a:r>
            <a:r>
              <a:rPr lang="sl-SI" sz="2200" dirty="0" smtClean="0"/>
              <a:t> (2010). </a:t>
            </a:r>
            <a:r>
              <a:rPr lang="sl-SI" sz="2200" dirty="0" err="1" smtClean="0"/>
              <a:t>Hague</a:t>
            </a:r>
            <a:r>
              <a:rPr lang="sl-SI" sz="2200" dirty="0" smtClean="0"/>
              <a:t>: IFLA. Pridobljeno 20.2.2014 prek spletne strani </a:t>
            </a:r>
            <a:r>
              <a:rPr lang="sl-SI" sz="2200" u="sng" dirty="0" smtClean="0">
                <a:hlinkClick r:id="rId2"/>
              </a:rPr>
              <a:t>http://www.ifla.org/publications/ifla-professional-reports-123</a:t>
            </a:r>
            <a:r>
              <a:rPr lang="sl-SI" sz="2200" dirty="0" smtClean="0"/>
              <a:t> </a:t>
            </a:r>
          </a:p>
          <a:p>
            <a:r>
              <a:rPr lang="sl-SI" sz="2200" dirty="0" smtClean="0"/>
              <a:t>Novljan, S. (1998). Načrtovanje </a:t>
            </a:r>
            <a:r>
              <a:rPr lang="sl-SI" sz="2200" dirty="0" err="1" smtClean="0"/>
              <a:t>bibliobusa</a:t>
            </a:r>
            <a:r>
              <a:rPr lang="sl-SI" sz="2200" dirty="0" smtClean="0"/>
              <a:t> v splošnoizobraževalnih knjižnicah. </a:t>
            </a:r>
            <a:r>
              <a:rPr lang="sl-SI" sz="2200" i="1" dirty="0" smtClean="0"/>
              <a:t>Knjižnica</a:t>
            </a:r>
            <a:r>
              <a:rPr lang="sl-SI" sz="2200" dirty="0" smtClean="0"/>
              <a:t> 42 (4), 165-180.</a:t>
            </a:r>
          </a:p>
          <a:p>
            <a:r>
              <a:rPr lang="sl-SI" sz="2200" dirty="0" smtClean="0"/>
              <a:t>Novljan, S. in drugi. (2001). </a:t>
            </a:r>
            <a:r>
              <a:rPr lang="sl-SI" sz="2200" i="1" dirty="0" smtClean="0"/>
              <a:t>Načrtovanje gradnje in opreme knjižnic</a:t>
            </a:r>
            <a:r>
              <a:rPr lang="sl-SI" sz="2200" dirty="0" smtClean="0"/>
              <a:t>. Ljubljana: Narodna in univerzitetna knjižnica.</a:t>
            </a:r>
          </a:p>
          <a:p>
            <a:r>
              <a:rPr lang="sl-SI" sz="2200" dirty="0" err="1" smtClean="0"/>
              <a:t>Palmer</a:t>
            </a:r>
            <a:r>
              <a:rPr lang="sl-SI" sz="2200" dirty="0" smtClean="0"/>
              <a:t>, S. (1981) </a:t>
            </a:r>
            <a:r>
              <a:rPr lang="sl-SI" sz="2200" dirty="0" err="1" smtClean="0"/>
              <a:t>The</a:t>
            </a:r>
            <a:r>
              <a:rPr lang="sl-SI" sz="2200" dirty="0" smtClean="0"/>
              <a:t> </a:t>
            </a:r>
            <a:r>
              <a:rPr lang="sl-SI" sz="2200" dirty="0" err="1" smtClean="0"/>
              <a:t>Effect</a:t>
            </a:r>
            <a:r>
              <a:rPr lang="sl-SI" sz="2200" dirty="0" smtClean="0"/>
              <a:t> </a:t>
            </a:r>
            <a:r>
              <a:rPr lang="sl-SI" sz="2200" dirty="0" err="1" smtClean="0"/>
              <a:t>of</a:t>
            </a:r>
            <a:r>
              <a:rPr lang="sl-SI" sz="2200" dirty="0" smtClean="0"/>
              <a:t> Distance on </a:t>
            </a:r>
            <a:r>
              <a:rPr lang="sl-SI" sz="2200" dirty="0" err="1" smtClean="0"/>
              <a:t>Public</a:t>
            </a:r>
            <a:r>
              <a:rPr lang="sl-SI" sz="2200" dirty="0" smtClean="0"/>
              <a:t> </a:t>
            </a:r>
            <a:r>
              <a:rPr lang="sl-SI" sz="2200" dirty="0" err="1" smtClean="0"/>
              <a:t>Library</a:t>
            </a:r>
            <a:r>
              <a:rPr lang="sl-SI" sz="2200" dirty="0" smtClean="0"/>
              <a:t> Use: A Literature </a:t>
            </a:r>
            <a:r>
              <a:rPr lang="sl-SI" sz="2200" dirty="0" err="1" smtClean="0"/>
              <a:t>Survey</a:t>
            </a:r>
            <a:r>
              <a:rPr lang="sl-SI" sz="2200" dirty="0" smtClean="0"/>
              <a:t>. </a:t>
            </a:r>
            <a:r>
              <a:rPr lang="sl-SI" sz="2200" i="1" dirty="0" err="1" smtClean="0"/>
              <a:t>Library</a:t>
            </a:r>
            <a:r>
              <a:rPr lang="sl-SI" sz="2200" i="1" dirty="0" smtClean="0"/>
              <a:t> </a:t>
            </a:r>
            <a:r>
              <a:rPr lang="sl-SI" sz="2200" i="1" dirty="0" err="1" smtClean="0"/>
              <a:t>Research</a:t>
            </a:r>
            <a:r>
              <a:rPr lang="sl-SI" sz="2200" i="1" dirty="0" smtClean="0"/>
              <a:t> 3</a:t>
            </a:r>
            <a:r>
              <a:rPr lang="sl-SI" sz="2200" dirty="0" smtClean="0"/>
              <a:t>, 315-354</a:t>
            </a:r>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45</a:t>
            </a:fld>
            <a:endParaRPr lang="sl-SI"/>
          </a:p>
        </p:txBody>
      </p:sp>
    </p:spTree>
    <p:extLst>
      <p:ext uri="{BB962C8B-B14F-4D97-AF65-F5344CB8AC3E}">
        <p14:creationId xmlns:p14="http://schemas.microsoft.com/office/powerpoint/2010/main" val="9676305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a:xfrm>
            <a:off x="467544" y="332658"/>
            <a:ext cx="8219256" cy="5793507"/>
          </a:xfrm>
        </p:spPr>
        <p:txBody>
          <a:bodyPr>
            <a:normAutofit fontScale="40000" lnSpcReduction="20000"/>
          </a:bodyPr>
          <a:lstStyle/>
          <a:p>
            <a:r>
              <a:rPr lang="sl-SI" sz="5000" i="1" dirty="0" err="1" smtClean="0"/>
              <a:t>People</a:t>
            </a:r>
            <a:r>
              <a:rPr lang="sl-SI" sz="5000" i="1" dirty="0" smtClean="0"/>
              <a:t> </a:t>
            </a:r>
            <a:r>
              <a:rPr lang="sl-SI" sz="5000" i="1" dirty="0" err="1" smtClean="0"/>
              <a:t>places</a:t>
            </a:r>
            <a:r>
              <a:rPr lang="sl-SI" sz="5000" i="1" dirty="0" smtClean="0"/>
              <a:t>: a </a:t>
            </a:r>
            <a:r>
              <a:rPr lang="sl-SI" sz="5000" i="1" dirty="0" err="1" smtClean="0"/>
              <a:t>guide</a:t>
            </a:r>
            <a:r>
              <a:rPr lang="sl-SI" sz="5000" i="1" dirty="0" smtClean="0"/>
              <a:t> </a:t>
            </a:r>
            <a:r>
              <a:rPr lang="sl-SI" sz="5000" i="1" dirty="0" err="1" smtClean="0"/>
              <a:t>for</a:t>
            </a:r>
            <a:r>
              <a:rPr lang="sl-SI" sz="5000" i="1" dirty="0" smtClean="0"/>
              <a:t> </a:t>
            </a:r>
            <a:r>
              <a:rPr lang="sl-SI" sz="5000" i="1" dirty="0" err="1" smtClean="0"/>
              <a:t>public</a:t>
            </a:r>
            <a:r>
              <a:rPr lang="sl-SI" sz="5000" i="1" dirty="0" smtClean="0"/>
              <a:t> </a:t>
            </a:r>
            <a:r>
              <a:rPr lang="sl-SI" sz="5000" i="1" dirty="0" err="1" smtClean="0"/>
              <a:t>library</a:t>
            </a:r>
            <a:r>
              <a:rPr lang="sl-SI" sz="5000" i="1" dirty="0" smtClean="0"/>
              <a:t> </a:t>
            </a:r>
            <a:r>
              <a:rPr lang="sl-SI" sz="5000" i="1" dirty="0" err="1" smtClean="0"/>
              <a:t>building</a:t>
            </a:r>
            <a:r>
              <a:rPr lang="sl-SI" sz="5000" i="1" dirty="0" smtClean="0"/>
              <a:t> in New </a:t>
            </a:r>
            <a:r>
              <a:rPr lang="sl-SI" sz="5000" i="1" dirty="0" err="1" smtClean="0"/>
              <a:t>South</a:t>
            </a:r>
            <a:r>
              <a:rPr lang="sl-SI" sz="5000" i="1" dirty="0" smtClean="0"/>
              <a:t> Wales</a:t>
            </a:r>
            <a:r>
              <a:rPr lang="sl-SI" sz="5000" dirty="0" smtClean="0"/>
              <a:t>. (2012). Sydney: </a:t>
            </a:r>
            <a:r>
              <a:rPr lang="sl-SI" sz="5000" dirty="0" err="1" smtClean="0"/>
              <a:t>State</a:t>
            </a:r>
            <a:r>
              <a:rPr lang="sl-SI" sz="5000" dirty="0" smtClean="0"/>
              <a:t> </a:t>
            </a:r>
            <a:r>
              <a:rPr lang="sl-SI" sz="5000" dirty="0" err="1" smtClean="0"/>
              <a:t>Library</a:t>
            </a:r>
            <a:r>
              <a:rPr lang="sl-SI" sz="5000" dirty="0" smtClean="0"/>
              <a:t> </a:t>
            </a:r>
            <a:r>
              <a:rPr lang="sl-SI" sz="5000" dirty="0" err="1" smtClean="0"/>
              <a:t>of</a:t>
            </a:r>
            <a:r>
              <a:rPr lang="sl-SI" sz="5000" dirty="0" smtClean="0"/>
              <a:t> NSW. Pridobljeno 20.2.2014 prek spletne strani </a:t>
            </a:r>
            <a:r>
              <a:rPr lang="sl-SI" sz="5000" dirty="0" smtClean="0">
                <a:hlinkClick r:id="rId2"/>
              </a:rPr>
              <a:t>http://www.sl.nsw.gov.au/services/public_libraries/docs/people_places.pdf</a:t>
            </a:r>
            <a:endParaRPr lang="sl-SI" sz="5000" dirty="0" smtClean="0"/>
          </a:p>
          <a:p>
            <a:r>
              <a:rPr lang="sl-SI" sz="5000" i="1" dirty="0" smtClean="0"/>
              <a:t>Program </a:t>
            </a:r>
            <a:r>
              <a:rPr lang="sl-SI" sz="5000" i="1" dirty="0"/>
              <a:t>razvoja podeželja Republike Slovenje za obdobje 2007-2013</a:t>
            </a:r>
            <a:r>
              <a:rPr lang="sl-SI" sz="5000" dirty="0"/>
              <a:t>. (2007). Ljubljana: MKGP. Dostopno prek http://www.kgzs.si/Portals/0/Dokumenti/ </a:t>
            </a:r>
            <a:r>
              <a:rPr lang="sl-SI" sz="5000" dirty="0" err="1"/>
              <a:t>program.pdf</a:t>
            </a:r>
            <a:r>
              <a:rPr lang="sl-SI" sz="5000" dirty="0"/>
              <a:t> (27. avgust 2012).</a:t>
            </a:r>
          </a:p>
          <a:p>
            <a:r>
              <a:rPr lang="sl-SI" sz="5000" dirty="0" smtClean="0"/>
              <a:t>Pugelj, N. (1994). Potujoče knjižničarstvo v Sloveniji: razmišljanja ob pričetku priprave standardov. </a:t>
            </a:r>
            <a:r>
              <a:rPr lang="sl-SI" sz="5000" i="1" dirty="0" smtClean="0"/>
              <a:t>Knjižnica</a:t>
            </a:r>
            <a:r>
              <a:rPr lang="sl-SI" sz="5000" dirty="0" smtClean="0"/>
              <a:t> 38 (3-4), 93-107.</a:t>
            </a:r>
          </a:p>
          <a:p>
            <a:r>
              <a:rPr lang="sl-SI" sz="5000" dirty="0" err="1" smtClean="0"/>
              <a:t>Skrt</a:t>
            </a:r>
            <a:r>
              <a:rPr lang="sl-SI" sz="5000" dirty="0" smtClean="0"/>
              <a:t>, B. (1994). Vizija razvoja slovenskega potujočega knjižničarstva. </a:t>
            </a:r>
            <a:r>
              <a:rPr lang="sl-SI" sz="5000" i="1" dirty="0" smtClean="0"/>
              <a:t>Knjižnica</a:t>
            </a:r>
            <a:r>
              <a:rPr lang="sl-SI" sz="5000" dirty="0" smtClean="0"/>
              <a:t> 38 (3-4), 109-114.</a:t>
            </a:r>
          </a:p>
          <a:p>
            <a:r>
              <a:rPr lang="sl-SI" sz="5000" i="1" dirty="0" err="1" smtClean="0"/>
              <a:t>Taobh</a:t>
            </a:r>
            <a:r>
              <a:rPr lang="sl-SI" sz="5000" i="1" dirty="0" smtClean="0"/>
              <a:t> Tíre: a </a:t>
            </a:r>
            <a:r>
              <a:rPr lang="sl-SI" sz="5000" i="1" dirty="0" err="1" smtClean="0"/>
              <a:t>better</a:t>
            </a:r>
            <a:r>
              <a:rPr lang="sl-SI" sz="5000" i="1" dirty="0" smtClean="0"/>
              <a:t> </a:t>
            </a:r>
            <a:r>
              <a:rPr lang="sl-SI" sz="5000" i="1" dirty="0" err="1" smtClean="0"/>
              <a:t>library</a:t>
            </a:r>
            <a:r>
              <a:rPr lang="sl-SI" sz="5000" i="1" dirty="0" smtClean="0"/>
              <a:t> </a:t>
            </a:r>
            <a:r>
              <a:rPr lang="sl-SI" sz="5000" i="1" dirty="0" err="1" smtClean="0"/>
              <a:t>service</a:t>
            </a:r>
            <a:r>
              <a:rPr lang="sl-SI" sz="5000" i="1" dirty="0" smtClean="0"/>
              <a:t> </a:t>
            </a:r>
            <a:r>
              <a:rPr lang="sl-SI" sz="5000" i="1" dirty="0" err="1" smtClean="0"/>
              <a:t>for</a:t>
            </a:r>
            <a:r>
              <a:rPr lang="sl-SI" sz="5000" i="1" dirty="0" smtClean="0"/>
              <a:t> </a:t>
            </a:r>
            <a:r>
              <a:rPr lang="sl-SI" sz="5000" i="1" dirty="0" err="1" smtClean="0"/>
              <a:t>rural</a:t>
            </a:r>
            <a:r>
              <a:rPr lang="sl-SI" sz="5000" i="1" dirty="0" smtClean="0"/>
              <a:t> &amp; </a:t>
            </a:r>
            <a:r>
              <a:rPr lang="sl-SI" sz="5000" i="1" dirty="0" err="1" smtClean="0"/>
              <a:t>isolated</a:t>
            </a:r>
            <a:r>
              <a:rPr lang="sl-SI" sz="5000" i="1" dirty="0" smtClean="0"/>
              <a:t> </a:t>
            </a:r>
            <a:r>
              <a:rPr lang="sl-SI" sz="5000" i="1" dirty="0" err="1" smtClean="0"/>
              <a:t>communities</a:t>
            </a:r>
            <a:r>
              <a:rPr lang="sl-SI" sz="5000" dirty="0" smtClean="0"/>
              <a:t>. (2008). Dublin: </a:t>
            </a:r>
            <a:r>
              <a:rPr lang="sl-SI" sz="5000" dirty="0" err="1" smtClean="0"/>
              <a:t>Chomhairle</a:t>
            </a:r>
            <a:r>
              <a:rPr lang="sl-SI" sz="5000" dirty="0" smtClean="0"/>
              <a:t> </a:t>
            </a:r>
            <a:r>
              <a:rPr lang="sl-SI" sz="5000" dirty="0" err="1" smtClean="0"/>
              <a:t>Leabharlanna</a:t>
            </a:r>
            <a:r>
              <a:rPr lang="sl-SI" sz="5000" dirty="0" smtClean="0"/>
              <a:t>. Pridobljeno 14.3.2014 prek spletne strani </a:t>
            </a:r>
            <a:r>
              <a:rPr lang="sl-SI" sz="5000" dirty="0" smtClean="0">
                <a:hlinkClick r:id="rId3"/>
              </a:rPr>
              <a:t>http://www.donegallibrary.ie/media/donegal-library/contentassets/files/TaobhTirefinalprintedreport.pdf</a:t>
            </a:r>
            <a:endParaRPr lang="sl-SI" sz="5000" dirty="0" smtClean="0"/>
          </a:p>
          <a:p>
            <a:r>
              <a:rPr lang="sl-SI" sz="5000" dirty="0" smtClean="0"/>
              <a:t>Vodeb, G., Bahor, S. in Kodrič-</a:t>
            </a:r>
            <a:r>
              <a:rPr lang="sl-SI" sz="5000" dirty="0" err="1" smtClean="0"/>
              <a:t>Dačić</a:t>
            </a:r>
            <a:r>
              <a:rPr lang="sl-SI" sz="5000" dirty="0" smtClean="0"/>
              <a:t>, E. (2009</a:t>
            </a:r>
            <a:r>
              <a:rPr lang="sl-SI" sz="5000" dirty="0"/>
              <a:t>). Smernice za izvajanje knjižnične dejavnosti splošnih in </a:t>
            </a:r>
            <a:r>
              <a:rPr lang="sl-SI" sz="5000" dirty="0" smtClean="0"/>
              <a:t>šolskih knjižnic </a:t>
            </a:r>
            <a:r>
              <a:rPr lang="sl-SI" sz="5000" dirty="0"/>
              <a:t>ob uporabi skupnih </a:t>
            </a:r>
            <a:r>
              <a:rPr lang="sl-SI" sz="5000" dirty="0" smtClean="0"/>
              <a:t>virov. Ljubljana: NUK. Pridobljeno 24.11.2015 prek </a:t>
            </a:r>
            <a:r>
              <a:rPr lang="sl-SI" sz="5000" dirty="0"/>
              <a:t>spletne strani http://</a:t>
            </a:r>
            <a:r>
              <a:rPr lang="sl-SI" sz="5000" dirty="0" smtClean="0"/>
              <a:t>cezar.nuk.uni-lj.si/common/files/studije/smernice_splk_sk.pdf</a:t>
            </a:r>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46</a:t>
            </a:fld>
            <a:endParaRPr lang="sl-SI"/>
          </a:p>
        </p:txBody>
      </p:sp>
    </p:spTree>
    <p:extLst>
      <p:ext uri="{BB962C8B-B14F-4D97-AF65-F5344CB8AC3E}">
        <p14:creationId xmlns:p14="http://schemas.microsoft.com/office/powerpoint/2010/main" val="4145554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r>
              <a:rPr lang="sl-SI" dirty="0"/>
              <a:t>Vpliv obstoja knjižnice, geografskih ovir, kulturnih mej skupnosti, ozaveščenosti, vidnosti zgradbe, </a:t>
            </a:r>
            <a:r>
              <a:rPr lang="sl-SI" dirty="0" smtClean="0"/>
              <a:t>motiviranosti, poznavanja lokalne skupnosti, izobrazbe, dohodka, urbanega okolja </a:t>
            </a:r>
            <a:r>
              <a:rPr lang="sl-SI" dirty="0"/>
              <a:t>itn.</a:t>
            </a:r>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5</a:t>
            </a:fld>
            <a:endParaRPr lang="sl-SI"/>
          </a:p>
        </p:txBody>
      </p:sp>
    </p:spTree>
    <p:extLst>
      <p:ext uri="{BB962C8B-B14F-4D97-AF65-F5344CB8AC3E}">
        <p14:creationId xmlns:p14="http://schemas.microsoft.com/office/powerpoint/2010/main" val="241567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395536" y="274638"/>
            <a:ext cx="8291264" cy="3082354"/>
          </a:xfrm>
        </p:spPr>
        <p:txBody>
          <a:bodyPr>
            <a:normAutofit/>
          </a:bodyPr>
          <a:lstStyle/>
          <a:p>
            <a:r>
              <a:rPr lang="sl-SI" dirty="0" smtClean="0"/>
              <a:t>Kaj pravijo prebivalci Slovenije o dostopnosti knjižnic: javnomnenjska telefonska raziskava ZSK iz 2011</a:t>
            </a:r>
            <a:br>
              <a:rPr lang="sl-SI" dirty="0" smtClean="0"/>
            </a:br>
            <a:r>
              <a:rPr lang="sl-SI" dirty="0" smtClean="0"/>
              <a:t/>
            </a:r>
            <a:br>
              <a:rPr lang="sl-SI" dirty="0" smtClean="0"/>
            </a:br>
            <a:endParaRPr lang="sl-SI" dirty="0"/>
          </a:p>
        </p:txBody>
      </p:sp>
      <p:sp>
        <p:nvSpPr>
          <p:cNvPr id="4" name="Ograda vsebine 3"/>
          <p:cNvSpPr>
            <a:spLocks noGrp="1"/>
          </p:cNvSpPr>
          <p:nvPr>
            <p:ph idx="1"/>
          </p:nvPr>
        </p:nvSpPr>
        <p:spPr>
          <a:xfrm>
            <a:off x="323529" y="2492898"/>
            <a:ext cx="8363272" cy="3633267"/>
          </a:xfrm>
        </p:spPr>
        <p:txBody>
          <a:bodyPr>
            <a:normAutofit/>
          </a:bodyPr>
          <a:lstStyle/>
          <a:p>
            <a:pPr marL="457200" lvl="1" indent="0">
              <a:buNone/>
            </a:pPr>
            <a:r>
              <a:rPr lang="sl-SI" dirty="0" err="1" smtClean="0"/>
              <a:t>Neuporabniki</a:t>
            </a:r>
            <a:r>
              <a:rPr lang="sl-SI" dirty="0" smtClean="0"/>
              <a:t> </a:t>
            </a:r>
            <a:r>
              <a:rPr lang="sl-SI" dirty="0"/>
              <a:t>navedli oddaljenost in slabe prometne povezave kot pomemben razlog: </a:t>
            </a:r>
            <a:endParaRPr lang="sl-SI" dirty="0" smtClean="0"/>
          </a:p>
          <a:p>
            <a:pPr lvl="1"/>
            <a:r>
              <a:rPr lang="sl-SI" b="1" dirty="0" smtClean="0"/>
              <a:t>29 </a:t>
            </a:r>
            <a:r>
              <a:rPr lang="sl-SI" b="1" dirty="0"/>
              <a:t>% </a:t>
            </a:r>
            <a:r>
              <a:rPr lang="sl-SI" b="1" dirty="0" err="1"/>
              <a:t>neuporabnikov</a:t>
            </a:r>
            <a:r>
              <a:rPr lang="sl-SI" b="1" dirty="0"/>
              <a:t> prepoznalo kot razlog za neuporabo knjižnice preveliko </a:t>
            </a:r>
            <a:r>
              <a:rPr lang="sl-SI" b="1" dirty="0" smtClean="0"/>
              <a:t>oddaljenost</a:t>
            </a:r>
          </a:p>
          <a:p>
            <a:pPr lvl="1"/>
            <a:r>
              <a:rPr lang="sl-SI" b="1" dirty="0" smtClean="0"/>
              <a:t>21 </a:t>
            </a:r>
            <a:r>
              <a:rPr lang="sl-SI" b="1" dirty="0"/>
              <a:t>% pa slabe povezave z javnim prometom</a:t>
            </a:r>
            <a:r>
              <a:rPr lang="sl-SI" dirty="0" smtClean="0"/>
              <a:t>.</a:t>
            </a:r>
            <a:endParaRPr lang="sl-SI" dirty="0"/>
          </a:p>
        </p:txBody>
      </p:sp>
      <p:sp>
        <p:nvSpPr>
          <p:cNvPr id="2" name="Ograda številke diapozitiva 1"/>
          <p:cNvSpPr>
            <a:spLocks noGrp="1"/>
          </p:cNvSpPr>
          <p:nvPr>
            <p:ph type="sldNum" sz="quarter" idx="4294967295"/>
          </p:nvPr>
        </p:nvSpPr>
        <p:spPr>
          <a:xfrm>
            <a:off x="6553200" y="6356352"/>
            <a:ext cx="2133600" cy="365125"/>
          </a:xfrm>
          <a:prstGeom prst="rect">
            <a:avLst/>
          </a:prstGeom>
        </p:spPr>
        <p:txBody>
          <a:bodyPr/>
          <a:lstStyle/>
          <a:p>
            <a:pPr>
              <a:defRPr/>
            </a:pPr>
            <a:fld id="{ECB1B33B-8DEC-4424-963F-7ED10D20A078}" type="slidenum">
              <a:rPr lang="sl-SI" smtClean="0"/>
              <a:pPr>
                <a:defRPr/>
              </a:pPr>
              <a:t>6</a:t>
            </a:fld>
            <a:endParaRPr lang="sl-SI"/>
          </a:p>
        </p:txBody>
      </p:sp>
    </p:spTree>
    <p:extLst>
      <p:ext uri="{BB962C8B-B14F-4D97-AF65-F5344CB8AC3E}">
        <p14:creationId xmlns:p14="http://schemas.microsoft.com/office/powerpoint/2010/main" val="695464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graphicFrame>
        <p:nvGraphicFramePr>
          <p:cNvPr id="5" name="Ograda vsebine 4"/>
          <p:cNvGraphicFramePr>
            <a:graphicFrameLocks noGrp="1"/>
          </p:cNvGraphicFramePr>
          <p:nvPr>
            <p:ph idx="1"/>
            <p:extLst>
              <p:ext uri="{D42A27DB-BD31-4B8C-83A1-F6EECF244321}">
                <p14:modId xmlns:p14="http://schemas.microsoft.com/office/powerpoint/2010/main" val="3140832044"/>
              </p:ext>
            </p:extLst>
          </p:nvPr>
        </p:nvGraphicFramePr>
        <p:xfrm>
          <a:off x="683568" y="548681"/>
          <a:ext cx="7920880" cy="5798348"/>
        </p:xfrm>
        <a:graphic>
          <a:graphicData uri="http://schemas.openxmlformats.org/drawingml/2006/table">
            <a:tbl>
              <a:tblPr firstRow="1" firstCol="1" bandRow="1">
                <a:tableStyleId>{5C22544A-7EE6-4342-B048-85BDC9FD1C3A}</a:tableStyleId>
              </a:tblPr>
              <a:tblGrid>
                <a:gridCol w="2736304"/>
                <a:gridCol w="2592288"/>
                <a:gridCol w="2592288"/>
              </a:tblGrid>
              <a:tr h="216044">
                <a:tc gridSpan="3">
                  <a:txBody>
                    <a:bodyPr/>
                    <a:lstStyle/>
                    <a:p>
                      <a:pPr algn="ctr">
                        <a:lnSpc>
                          <a:spcPct val="115000"/>
                        </a:lnSpc>
                        <a:spcAft>
                          <a:spcPts val="0"/>
                        </a:spcAft>
                      </a:pPr>
                      <a:r>
                        <a:rPr lang="sl-SI" sz="1600" dirty="0">
                          <a:effectLst/>
                        </a:rPr>
                        <a:t>Razlogi za </a:t>
                      </a:r>
                      <a:r>
                        <a:rPr lang="sl-SI" sz="1600" dirty="0" err="1">
                          <a:effectLst/>
                        </a:rPr>
                        <a:t>neobiskovanje</a:t>
                      </a:r>
                      <a:r>
                        <a:rPr lang="sl-SI" sz="1600" dirty="0">
                          <a:effectLst/>
                        </a:rPr>
                        <a:t> knjižnic (</a:t>
                      </a:r>
                      <a:r>
                        <a:rPr lang="sl-SI" sz="1600" dirty="0" err="1">
                          <a:effectLst/>
                        </a:rPr>
                        <a:t>bivariantna</a:t>
                      </a:r>
                      <a:r>
                        <a:rPr lang="sl-SI" sz="1600" dirty="0">
                          <a:effectLst/>
                        </a:rPr>
                        <a:t> analiza)</a:t>
                      </a:r>
                      <a:endParaRPr lang="sl-SI" sz="1600" dirty="0">
                        <a:effectLst/>
                        <a:latin typeface="Calibri"/>
                        <a:ea typeface="Calibri"/>
                        <a:cs typeface="Times New Roman"/>
                      </a:endParaRPr>
                    </a:p>
                  </a:txBody>
                  <a:tcPr marL="68580" marR="68580" marT="0" marB="0"/>
                </a:tc>
                <a:tc hMerge="1">
                  <a:txBody>
                    <a:bodyPr/>
                    <a:lstStyle/>
                    <a:p>
                      <a:endParaRPr lang="sl-SI"/>
                    </a:p>
                  </a:txBody>
                  <a:tcPr/>
                </a:tc>
                <a:tc hMerge="1">
                  <a:txBody>
                    <a:bodyPr/>
                    <a:lstStyle/>
                    <a:p>
                      <a:endParaRPr lang="sl-SI"/>
                    </a:p>
                  </a:txBody>
                  <a:tcPr/>
                </a:tc>
              </a:tr>
              <a:tr h="799704">
                <a:tc>
                  <a:txBody>
                    <a:bodyPr/>
                    <a:lstStyle/>
                    <a:p>
                      <a:pPr>
                        <a:lnSpc>
                          <a:spcPct val="115000"/>
                        </a:lnSpc>
                        <a:spcAft>
                          <a:spcPts val="0"/>
                        </a:spcAft>
                      </a:pPr>
                      <a:r>
                        <a:rPr lang="sl-SI" sz="1600" dirty="0">
                          <a:effectLst/>
                        </a:rPr>
                        <a:t>Zaradi pomanjkanja časa</a:t>
                      </a:r>
                      <a:endParaRPr lang="sl-SI"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sl-SI" sz="1600" dirty="0">
                          <a:effectLst/>
                        </a:rPr>
                        <a:t>25-59 let.</a:t>
                      </a:r>
                    </a:p>
                    <a:p>
                      <a:pPr>
                        <a:lnSpc>
                          <a:spcPct val="115000"/>
                        </a:lnSpc>
                        <a:spcAft>
                          <a:spcPts val="0"/>
                        </a:spcAft>
                      </a:pPr>
                      <a:r>
                        <a:rPr lang="sl-SI" sz="1600" dirty="0">
                          <a:effectLst/>
                        </a:rPr>
                        <a:t>Zaposleni</a:t>
                      </a:r>
                      <a:r>
                        <a:rPr lang="sl-SI" sz="1600" dirty="0" smtClean="0">
                          <a:effectLst/>
                        </a:rPr>
                        <a:t>.</a:t>
                      </a:r>
                      <a:endParaRPr lang="sl-SI" sz="1600" dirty="0">
                        <a:effectLst/>
                      </a:endParaRPr>
                    </a:p>
                  </a:txBody>
                  <a:tcPr marL="68580" marR="68580" marT="0" marB="0" anchor="ctr"/>
                </a:tc>
                <a:tc>
                  <a:txBody>
                    <a:bodyPr/>
                    <a:lstStyle/>
                    <a:p>
                      <a:pPr>
                        <a:lnSpc>
                          <a:spcPct val="115000"/>
                        </a:lnSpc>
                        <a:spcAft>
                          <a:spcPts val="0"/>
                        </a:spcAft>
                      </a:pPr>
                      <a:r>
                        <a:rPr lang="sl-SI" sz="1600" dirty="0" smtClean="0">
                          <a:effectLst/>
                        </a:rPr>
                        <a:t>4 člani gospodinjstva.</a:t>
                      </a:r>
                    </a:p>
                    <a:p>
                      <a:pPr>
                        <a:lnSpc>
                          <a:spcPct val="115000"/>
                        </a:lnSpc>
                        <a:spcAft>
                          <a:spcPts val="0"/>
                        </a:spcAft>
                      </a:pPr>
                      <a:r>
                        <a:rPr lang="sl-SI" sz="1600" dirty="0" smtClean="0">
                          <a:effectLst/>
                        </a:rPr>
                        <a:t>Starši šolajočega otroka.</a:t>
                      </a:r>
                      <a:endParaRPr lang="sl-SI" sz="1600" dirty="0" smtClean="0">
                        <a:effectLst/>
                        <a:latin typeface="+mn-lt"/>
                        <a:ea typeface="Calibri"/>
                        <a:cs typeface="Times New Roman"/>
                      </a:endParaRPr>
                    </a:p>
                    <a:p>
                      <a:pPr>
                        <a:lnSpc>
                          <a:spcPct val="115000"/>
                        </a:lnSpc>
                        <a:spcAft>
                          <a:spcPts val="0"/>
                        </a:spcAft>
                      </a:pPr>
                      <a:endParaRPr lang="sl-SI" sz="1600" dirty="0">
                        <a:effectLst/>
                        <a:latin typeface="Calibri"/>
                        <a:ea typeface="Calibri"/>
                        <a:cs typeface="Times New Roman"/>
                      </a:endParaRPr>
                    </a:p>
                  </a:txBody>
                  <a:tcPr marL="68580" marR="68580" marT="0" marB="0" anchor="ctr"/>
                </a:tc>
              </a:tr>
              <a:tr h="675075">
                <a:tc>
                  <a:txBody>
                    <a:bodyPr/>
                    <a:lstStyle/>
                    <a:p>
                      <a:pPr>
                        <a:lnSpc>
                          <a:spcPct val="115000"/>
                        </a:lnSpc>
                        <a:spcAft>
                          <a:spcPts val="0"/>
                        </a:spcAft>
                      </a:pPr>
                      <a:r>
                        <a:rPr lang="sl-SI" sz="1600" dirty="0">
                          <a:effectLst/>
                        </a:rPr>
                        <a:t>Ker knjige kupujem</a:t>
                      </a:r>
                    </a:p>
                    <a:p>
                      <a:pPr algn="ctr">
                        <a:lnSpc>
                          <a:spcPct val="115000"/>
                        </a:lnSpc>
                        <a:spcAft>
                          <a:spcPts val="0"/>
                        </a:spcAft>
                      </a:pPr>
                      <a:r>
                        <a:rPr lang="sl-SI" sz="1600" dirty="0">
                          <a:effectLst/>
                        </a:rPr>
                        <a:t> </a:t>
                      </a:r>
                      <a:endParaRPr lang="sl-SI"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sl-SI" sz="1600" dirty="0">
                          <a:effectLst/>
                        </a:rPr>
                        <a:t>Upokojenci.</a:t>
                      </a:r>
                    </a:p>
                    <a:p>
                      <a:pPr>
                        <a:lnSpc>
                          <a:spcPct val="115000"/>
                        </a:lnSpc>
                        <a:spcAft>
                          <a:spcPts val="0"/>
                        </a:spcAft>
                      </a:pPr>
                      <a:r>
                        <a:rPr lang="sl-SI" sz="1600" dirty="0">
                          <a:effectLst/>
                        </a:rPr>
                        <a:t>2 člana gospodinjstva</a:t>
                      </a:r>
                      <a:r>
                        <a:rPr lang="sl-SI" sz="1600" dirty="0" smtClean="0">
                          <a:effectLst/>
                        </a:rPr>
                        <a:t>.</a:t>
                      </a:r>
                      <a:endParaRPr lang="sl-SI" sz="1600" dirty="0">
                        <a:effectLst/>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sl-SI" sz="1600" dirty="0" smtClean="0">
                          <a:effectLst/>
                        </a:rPr>
                        <a:t>Večje mesto.</a:t>
                      </a:r>
                      <a:endParaRPr lang="sl-SI" sz="1600" dirty="0" smtClean="0">
                        <a:effectLst/>
                        <a:latin typeface="+mn-lt"/>
                        <a:ea typeface="Calibri"/>
                        <a:cs typeface="Times New Roman"/>
                      </a:endParaRPr>
                    </a:p>
                    <a:p>
                      <a:pPr>
                        <a:lnSpc>
                          <a:spcPct val="115000"/>
                        </a:lnSpc>
                        <a:spcAft>
                          <a:spcPts val="0"/>
                        </a:spcAft>
                      </a:pPr>
                      <a:endParaRPr lang="sl-SI" sz="1600" dirty="0">
                        <a:effectLst/>
                        <a:latin typeface="Calibri"/>
                        <a:ea typeface="Calibri"/>
                        <a:cs typeface="Times New Roman"/>
                      </a:endParaRPr>
                    </a:p>
                  </a:txBody>
                  <a:tcPr marL="68580" marR="68580" marT="0" marB="0" anchor="ctr"/>
                </a:tc>
              </a:tr>
              <a:tr h="904591">
                <a:tc>
                  <a:txBody>
                    <a:bodyPr/>
                    <a:lstStyle/>
                    <a:p>
                      <a:pPr>
                        <a:lnSpc>
                          <a:spcPct val="115000"/>
                        </a:lnSpc>
                        <a:spcAft>
                          <a:spcPts val="0"/>
                        </a:spcAft>
                      </a:pPr>
                      <a:r>
                        <a:rPr lang="sl-SI" sz="1600">
                          <a:effectLst/>
                        </a:rPr>
                        <a:t>Ker mi zadošča internet</a:t>
                      </a:r>
                    </a:p>
                    <a:p>
                      <a:pPr algn="ctr">
                        <a:lnSpc>
                          <a:spcPct val="115000"/>
                        </a:lnSpc>
                        <a:spcAft>
                          <a:spcPts val="0"/>
                        </a:spcAft>
                      </a:pPr>
                      <a:r>
                        <a:rPr lang="sl-SI" sz="1600">
                          <a:effectLst/>
                        </a:rPr>
                        <a:t> </a:t>
                      </a:r>
                      <a:endParaRPr lang="sl-SI" sz="1600">
                        <a:effectLst/>
                        <a:latin typeface="Calibri"/>
                        <a:ea typeface="Calibri"/>
                        <a:cs typeface="Times New Roman"/>
                      </a:endParaRPr>
                    </a:p>
                  </a:txBody>
                  <a:tcPr marL="68580" marR="68580" marT="0" marB="0" anchor="ctr"/>
                </a:tc>
                <a:tc>
                  <a:txBody>
                    <a:bodyPr/>
                    <a:lstStyle/>
                    <a:p>
                      <a:pPr>
                        <a:lnSpc>
                          <a:spcPct val="115000"/>
                        </a:lnSpc>
                        <a:spcAft>
                          <a:spcPts val="0"/>
                        </a:spcAft>
                      </a:pPr>
                      <a:r>
                        <a:rPr lang="sl-SI" sz="1600" dirty="0">
                          <a:effectLst/>
                        </a:rPr>
                        <a:t>Moški.</a:t>
                      </a:r>
                    </a:p>
                    <a:p>
                      <a:pPr>
                        <a:lnSpc>
                          <a:spcPct val="115000"/>
                        </a:lnSpc>
                        <a:spcAft>
                          <a:spcPts val="0"/>
                        </a:spcAft>
                      </a:pPr>
                      <a:r>
                        <a:rPr lang="sl-SI" sz="1600" dirty="0">
                          <a:effectLst/>
                        </a:rPr>
                        <a:t>25-44 let</a:t>
                      </a:r>
                      <a:r>
                        <a:rPr lang="sl-SI" sz="1600" dirty="0" smtClean="0">
                          <a:effectLst/>
                        </a:rPr>
                        <a:t>.</a:t>
                      </a:r>
                      <a:endParaRPr lang="sl-SI" sz="1600" dirty="0">
                        <a:effectLst/>
                      </a:endParaRPr>
                    </a:p>
                  </a:txBody>
                  <a:tcPr marL="68580" marR="68580" marT="0" marB="0" anchor="ctr"/>
                </a:tc>
                <a:tc>
                  <a:txBody>
                    <a:bodyPr/>
                    <a:lstStyle/>
                    <a:p>
                      <a:pPr>
                        <a:lnSpc>
                          <a:spcPct val="115000"/>
                        </a:lnSpc>
                        <a:spcAft>
                          <a:spcPts val="0"/>
                        </a:spcAft>
                      </a:pPr>
                      <a:r>
                        <a:rPr lang="sl-SI" sz="1600" dirty="0" smtClean="0">
                          <a:effectLst/>
                        </a:rPr>
                        <a:t>Zaposleni.</a:t>
                      </a:r>
                    </a:p>
                    <a:p>
                      <a:pPr>
                        <a:lnSpc>
                          <a:spcPct val="115000"/>
                        </a:lnSpc>
                        <a:spcAft>
                          <a:spcPts val="0"/>
                        </a:spcAft>
                      </a:pPr>
                      <a:r>
                        <a:rPr lang="sl-SI" sz="1600" dirty="0" smtClean="0">
                          <a:effectLst/>
                        </a:rPr>
                        <a:t>3-4 člani gospodinjstva.</a:t>
                      </a:r>
                      <a:endParaRPr lang="sl-SI" sz="1600" dirty="0" smtClean="0">
                        <a:effectLst/>
                        <a:latin typeface="+mn-lt"/>
                        <a:ea typeface="Calibri"/>
                        <a:cs typeface="Times New Roman"/>
                      </a:endParaRPr>
                    </a:p>
                    <a:p>
                      <a:pPr>
                        <a:lnSpc>
                          <a:spcPct val="115000"/>
                        </a:lnSpc>
                        <a:spcAft>
                          <a:spcPts val="0"/>
                        </a:spcAft>
                      </a:pPr>
                      <a:endParaRPr lang="sl-SI" sz="1600" dirty="0">
                        <a:effectLst/>
                        <a:latin typeface="Calibri"/>
                        <a:ea typeface="Calibri"/>
                        <a:cs typeface="Times New Roman"/>
                      </a:endParaRPr>
                    </a:p>
                  </a:txBody>
                  <a:tcPr marL="68580" marR="68580" marT="0" marB="0" anchor="ctr"/>
                </a:tc>
              </a:tr>
              <a:tr h="445559">
                <a:tc>
                  <a:txBody>
                    <a:bodyPr/>
                    <a:lstStyle/>
                    <a:p>
                      <a:pPr>
                        <a:lnSpc>
                          <a:spcPct val="115000"/>
                        </a:lnSpc>
                        <a:spcAft>
                          <a:spcPts val="0"/>
                        </a:spcAft>
                      </a:pPr>
                      <a:r>
                        <a:rPr lang="sl-SI" sz="1600">
                          <a:effectLst/>
                        </a:rPr>
                        <a:t>Zaradi prevelike oddaljenosti.</a:t>
                      </a:r>
                    </a:p>
                    <a:p>
                      <a:pPr algn="ctr">
                        <a:lnSpc>
                          <a:spcPct val="115000"/>
                        </a:lnSpc>
                        <a:spcAft>
                          <a:spcPts val="0"/>
                        </a:spcAft>
                      </a:pPr>
                      <a:r>
                        <a:rPr lang="sl-SI" sz="1600">
                          <a:effectLst/>
                        </a:rPr>
                        <a:t> </a:t>
                      </a:r>
                      <a:endParaRPr lang="sl-SI" sz="1600">
                        <a:effectLst/>
                        <a:latin typeface="Calibri"/>
                        <a:ea typeface="Calibri"/>
                        <a:cs typeface="Times New Roman"/>
                      </a:endParaRPr>
                    </a:p>
                  </a:txBody>
                  <a:tcPr marL="68580" marR="68580" marT="0" marB="0" anchor="ctr"/>
                </a:tc>
                <a:tc>
                  <a:txBody>
                    <a:bodyPr/>
                    <a:lstStyle/>
                    <a:p>
                      <a:pPr>
                        <a:lnSpc>
                          <a:spcPct val="115000"/>
                        </a:lnSpc>
                        <a:spcAft>
                          <a:spcPts val="0"/>
                        </a:spcAft>
                      </a:pPr>
                      <a:r>
                        <a:rPr lang="sl-SI" sz="1600" dirty="0">
                          <a:effectLst/>
                        </a:rPr>
                        <a:t>Vas</a:t>
                      </a:r>
                      <a:endParaRPr lang="sl-SI" sz="1600" dirty="0">
                        <a:effectLst/>
                        <a:latin typeface="Calibri"/>
                        <a:ea typeface="Calibri"/>
                        <a:cs typeface="Times New Roman"/>
                      </a:endParaRPr>
                    </a:p>
                  </a:txBody>
                  <a:tcPr marL="68580" marR="68580" marT="0" marB="0" anchor="ctr"/>
                </a:tc>
                <a:tc>
                  <a:txBody>
                    <a:bodyPr/>
                    <a:lstStyle/>
                    <a:p>
                      <a:pPr>
                        <a:lnSpc>
                          <a:spcPct val="115000"/>
                        </a:lnSpc>
                        <a:spcAft>
                          <a:spcPts val="0"/>
                        </a:spcAft>
                      </a:pPr>
                      <a:endParaRPr lang="sl-SI" sz="1600" dirty="0">
                        <a:effectLst/>
                        <a:latin typeface="Calibri"/>
                        <a:ea typeface="Calibri"/>
                        <a:cs typeface="Times New Roman"/>
                      </a:endParaRPr>
                    </a:p>
                  </a:txBody>
                  <a:tcPr marL="68580" marR="68580" marT="0" marB="0" anchor="ctr"/>
                </a:tc>
              </a:tr>
              <a:tr h="1134106">
                <a:tc>
                  <a:txBody>
                    <a:bodyPr/>
                    <a:lstStyle/>
                    <a:p>
                      <a:pPr>
                        <a:lnSpc>
                          <a:spcPct val="115000"/>
                        </a:lnSpc>
                        <a:spcAft>
                          <a:spcPts val="0"/>
                        </a:spcAft>
                      </a:pPr>
                      <a:r>
                        <a:rPr lang="sl-SI" sz="1600">
                          <a:effectLst/>
                        </a:rPr>
                        <a:t>Zaradi slabe povezave z javnim prometom</a:t>
                      </a:r>
                    </a:p>
                    <a:p>
                      <a:pPr algn="ctr">
                        <a:lnSpc>
                          <a:spcPct val="115000"/>
                        </a:lnSpc>
                        <a:spcAft>
                          <a:spcPts val="0"/>
                        </a:spcAft>
                      </a:pPr>
                      <a:r>
                        <a:rPr lang="sl-SI" sz="1600">
                          <a:effectLst/>
                        </a:rPr>
                        <a:t> </a:t>
                      </a:r>
                      <a:endParaRPr lang="sl-SI" sz="1600">
                        <a:effectLst/>
                        <a:latin typeface="Calibri"/>
                        <a:ea typeface="Calibri"/>
                        <a:cs typeface="Times New Roman"/>
                      </a:endParaRPr>
                    </a:p>
                  </a:txBody>
                  <a:tcPr marL="68580" marR="68580" marT="0" marB="0" anchor="ctr"/>
                </a:tc>
                <a:tc>
                  <a:txBody>
                    <a:bodyPr/>
                    <a:lstStyle/>
                    <a:p>
                      <a:pPr>
                        <a:lnSpc>
                          <a:spcPct val="115000"/>
                        </a:lnSpc>
                        <a:spcAft>
                          <a:spcPts val="0"/>
                        </a:spcAft>
                      </a:pPr>
                      <a:r>
                        <a:rPr lang="sl-SI" sz="1600" dirty="0">
                          <a:effectLst/>
                        </a:rPr>
                        <a:t>Ženske.</a:t>
                      </a:r>
                    </a:p>
                    <a:p>
                      <a:pPr>
                        <a:lnSpc>
                          <a:spcPct val="115000"/>
                        </a:lnSpc>
                        <a:spcAft>
                          <a:spcPts val="0"/>
                        </a:spcAft>
                      </a:pPr>
                      <a:r>
                        <a:rPr lang="sl-SI" sz="1600" dirty="0">
                          <a:effectLst/>
                        </a:rPr>
                        <a:t>60 let in več.</a:t>
                      </a:r>
                    </a:p>
                    <a:p>
                      <a:pPr>
                        <a:lnSpc>
                          <a:spcPct val="115000"/>
                        </a:lnSpc>
                        <a:spcAft>
                          <a:spcPts val="0"/>
                        </a:spcAft>
                      </a:pPr>
                      <a:r>
                        <a:rPr lang="sl-SI" sz="1600" dirty="0">
                          <a:effectLst/>
                        </a:rPr>
                        <a:t>Upokojenci</a:t>
                      </a:r>
                      <a:r>
                        <a:rPr lang="sl-SI" sz="1600" dirty="0" smtClean="0">
                          <a:effectLst/>
                        </a:rPr>
                        <a:t>.</a:t>
                      </a:r>
                      <a:endParaRPr lang="sl-SI" sz="1600" dirty="0">
                        <a:effectLst/>
                      </a:endParaRPr>
                    </a:p>
                  </a:txBody>
                  <a:tcPr marL="68580" marR="68580" marT="0" marB="0" anchor="ctr"/>
                </a:tc>
                <a:tc>
                  <a:txBody>
                    <a:bodyPr/>
                    <a:lstStyle/>
                    <a:p>
                      <a:pPr>
                        <a:lnSpc>
                          <a:spcPct val="115000"/>
                        </a:lnSpc>
                        <a:spcAft>
                          <a:spcPts val="0"/>
                        </a:spcAft>
                      </a:pPr>
                      <a:r>
                        <a:rPr lang="sl-SI" sz="1600" dirty="0" smtClean="0">
                          <a:effectLst/>
                        </a:rPr>
                        <a:t>800 € in manj.</a:t>
                      </a:r>
                    </a:p>
                    <a:p>
                      <a:pPr>
                        <a:lnSpc>
                          <a:spcPct val="115000"/>
                        </a:lnSpc>
                        <a:spcAft>
                          <a:spcPts val="0"/>
                        </a:spcAft>
                      </a:pPr>
                      <a:r>
                        <a:rPr lang="sl-SI" sz="1600" dirty="0" smtClean="0">
                          <a:effectLst/>
                        </a:rPr>
                        <a:t>Vas.</a:t>
                      </a:r>
                      <a:endParaRPr lang="sl-SI" sz="1600" dirty="0" smtClean="0">
                        <a:effectLst/>
                        <a:latin typeface="+mn-lt"/>
                        <a:ea typeface="Calibri"/>
                        <a:cs typeface="Times New Roman"/>
                      </a:endParaRPr>
                    </a:p>
                    <a:p>
                      <a:pPr>
                        <a:lnSpc>
                          <a:spcPct val="115000"/>
                        </a:lnSpc>
                        <a:spcAft>
                          <a:spcPts val="0"/>
                        </a:spcAft>
                      </a:pPr>
                      <a:endParaRPr lang="sl-SI" sz="1600" dirty="0">
                        <a:effectLst/>
                        <a:latin typeface="Calibri"/>
                        <a:ea typeface="Calibri"/>
                        <a:cs typeface="Times New Roman"/>
                      </a:endParaRPr>
                    </a:p>
                  </a:txBody>
                  <a:tcPr marL="68580" marR="68580" marT="0" marB="0" anchor="ctr"/>
                </a:tc>
              </a:tr>
              <a:tr h="904591">
                <a:tc>
                  <a:txBody>
                    <a:bodyPr/>
                    <a:lstStyle/>
                    <a:p>
                      <a:pPr>
                        <a:lnSpc>
                          <a:spcPct val="115000"/>
                        </a:lnSpc>
                        <a:spcAft>
                          <a:spcPts val="0"/>
                        </a:spcAft>
                      </a:pPr>
                      <a:r>
                        <a:rPr lang="sl-SI" sz="1600">
                          <a:effectLst/>
                        </a:rPr>
                        <a:t>Ker uporabljam druge vrste knjižnic (šolska, univerzitetna …)</a:t>
                      </a:r>
                    </a:p>
                    <a:p>
                      <a:pPr>
                        <a:lnSpc>
                          <a:spcPct val="115000"/>
                        </a:lnSpc>
                        <a:spcAft>
                          <a:spcPts val="0"/>
                        </a:spcAft>
                      </a:pPr>
                      <a:r>
                        <a:rPr lang="sl-SI" sz="1600">
                          <a:effectLst/>
                        </a:rPr>
                        <a:t> </a:t>
                      </a:r>
                      <a:endParaRPr lang="sl-SI" sz="1600">
                        <a:effectLst/>
                        <a:latin typeface="Calibri"/>
                        <a:ea typeface="Calibri"/>
                        <a:cs typeface="Times New Roman"/>
                      </a:endParaRPr>
                    </a:p>
                  </a:txBody>
                  <a:tcPr marL="68580" marR="68580" marT="0" marB="0" anchor="ctr"/>
                </a:tc>
                <a:tc>
                  <a:txBody>
                    <a:bodyPr/>
                    <a:lstStyle/>
                    <a:p>
                      <a:pPr>
                        <a:lnSpc>
                          <a:spcPct val="115000"/>
                        </a:lnSpc>
                        <a:spcAft>
                          <a:spcPts val="0"/>
                        </a:spcAft>
                      </a:pPr>
                      <a:r>
                        <a:rPr lang="sl-SI" sz="1600" dirty="0">
                          <a:effectLst/>
                        </a:rPr>
                        <a:t>Moški.</a:t>
                      </a:r>
                    </a:p>
                    <a:p>
                      <a:pPr>
                        <a:lnSpc>
                          <a:spcPct val="115000"/>
                        </a:lnSpc>
                        <a:spcAft>
                          <a:spcPts val="0"/>
                        </a:spcAft>
                      </a:pPr>
                      <a:r>
                        <a:rPr lang="sl-SI" sz="1600" dirty="0">
                          <a:effectLst/>
                        </a:rPr>
                        <a:t>Visoka, višja, univerzitetna izobrazba</a:t>
                      </a:r>
                      <a:r>
                        <a:rPr lang="sl-SI" sz="1600" dirty="0" smtClean="0">
                          <a:effectLst/>
                        </a:rPr>
                        <a:t>.</a:t>
                      </a:r>
                      <a:endParaRPr lang="sl-SI" sz="1600" dirty="0">
                        <a:effectLst/>
                      </a:endParaRPr>
                    </a:p>
                  </a:txBody>
                  <a:tcPr marL="68580" marR="68580" marT="0" marB="0" anchor="ctr"/>
                </a:tc>
                <a:tc>
                  <a:txBody>
                    <a:bodyPr/>
                    <a:lstStyle/>
                    <a:p>
                      <a:pPr>
                        <a:lnSpc>
                          <a:spcPct val="115000"/>
                        </a:lnSpc>
                        <a:spcAft>
                          <a:spcPts val="0"/>
                        </a:spcAft>
                      </a:pPr>
                      <a:r>
                        <a:rPr lang="sl-SI" sz="1600" dirty="0" smtClean="0">
                          <a:effectLst/>
                        </a:rPr>
                        <a:t>Študenti.</a:t>
                      </a:r>
                    </a:p>
                    <a:p>
                      <a:pPr>
                        <a:lnSpc>
                          <a:spcPct val="115000"/>
                        </a:lnSpc>
                        <a:spcAft>
                          <a:spcPts val="0"/>
                        </a:spcAft>
                      </a:pPr>
                      <a:r>
                        <a:rPr lang="sl-SI" sz="1600" dirty="0" smtClean="0">
                          <a:effectLst/>
                        </a:rPr>
                        <a:t>Starši šolajočega otroka.</a:t>
                      </a:r>
                      <a:endParaRPr lang="sl-SI" sz="1600" dirty="0" smtClean="0">
                        <a:effectLst/>
                        <a:latin typeface="+mn-lt"/>
                        <a:ea typeface="Calibri"/>
                        <a:cs typeface="Times New Roman"/>
                      </a:endParaRPr>
                    </a:p>
                    <a:p>
                      <a:pPr>
                        <a:lnSpc>
                          <a:spcPct val="115000"/>
                        </a:lnSpc>
                        <a:spcAft>
                          <a:spcPts val="0"/>
                        </a:spcAft>
                      </a:pPr>
                      <a:endParaRPr lang="sl-SI" sz="1600" dirty="0">
                        <a:effectLst/>
                        <a:latin typeface="Calibri"/>
                        <a:ea typeface="Calibri"/>
                        <a:cs typeface="Times New Roman"/>
                      </a:endParaRPr>
                    </a:p>
                  </a:txBody>
                  <a:tcPr marL="68580" marR="68580" marT="0" marB="0" anchor="ctr"/>
                </a:tc>
              </a:tr>
              <a:tr h="216044">
                <a:tc>
                  <a:txBody>
                    <a:bodyPr/>
                    <a:lstStyle/>
                    <a:p>
                      <a:pPr>
                        <a:lnSpc>
                          <a:spcPct val="115000"/>
                        </a:lnSpc>
                        <a:spcAft>
                          <a:spcPts val="0"/>
                        </a:spcAft>
                      </a:pPr>
                      <a:r>
                        <a:rPr lang="sl-SI" sz="1600">
                          <a:effectLst/>
                        </a:rPr>
                        <a:t>Zaradi pomanjkanja parkirišč</a:t>
                      </a:r>
                      <a:endParaRPr lang="sl-SI" sz="1600">
                        <a:effectLst/>
                        <a:latin typeface="Calibri"/>
                        <a:ea typeface="Calibri"/>
                        <a:cs typeface="Times New Roman"/>
                      </a:endParaRPr>
                    </a:p>
                  </a:txBody>
                  <a:tcPr marL="68580" marR="68580" marT="0" marB="0" anchor="ctr"/>
                </a:tc>
                <a:tc>
                  <a:txBody>
                    <a:bodyPr/>
                    <a:lstStyle/>
                    <a:p>
                      <a:pPr>
                        <a:lnSpc>
                          <a:spcPct val="115000"/>
                        </a:lnSpc>
                        <a:spcAft>
                          <a:spcPts val="0"/>
                        </a:spcAft>
                      </a:pPr>
                      <a:r>
                        <a:rPr lang="sl-SI" sz="1600" dirty="0">
                          <a:effectLst/>
                        </a:rPr>
                        <a:t>Predmestje.</a:t>
                      </a:r>
                      <a:endParaRPr lang="sl-SI" sz="1600" dirty="0">
                        <a:effectLst/>
                        <a:latin typeface="Calibri"/>
                        <a:ea typeface="Calibri"/>
                        <a:cs typeface="Times New Roman"/>
                      </a:endParaRPr>
                    </a:p>
                  </a:txBody>
                  <a:tcPr marL="68580" marR="68580" marT="0" marB="0" anchor="ctr"/>
                </a:tc>
                <a:tc>
                  <a:txBody>
                    <a:bodyPr/>
                    <a:lstStyle/>
                    <a:p>
                      <a:pPr>
                        <a:lnSpc>
                          <a:spcPct val="115000"/>
                        </a:lnSpc>
                        <a:spcAft>
                          <a:spcPts val="0"/>
                        </a:spcAft>
                      </a:pPr>
                      <a:endParaRPr lang="sl-SI" sz="1600" dirty="0">
                        <a:effectLst/>
                        <a:latin typeface="Calibri"/>
                        <a:ea typeface="Calibri"/>
                        <a:cs typeface="Times New Roman"/>
                      </a:endParaRPr>
                    </a:p>
                  </a:txBody>
                  <a:tcPr marL="68580" marR="68580" marT="0" marB="0" anchor="ctr"/>
                </a:tc>
              </a:tr>
            </a:tbl>
          </a:graphicData>
        </a:graphic>
      </p:graphicFrame>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7</a:t>
            </a:fld>
            <a:endParaRPr lang="sl-SI"/>
          </a:p>
        </p:txBody>
      </p:sp>
    </p:spTree>
    <p:extLst>
      <p:ext uri="{BB962C8B-B14F-4D97-AF65-F5344CB8AC3E}">
        <p14:creationId xmlns:p14="http://schemas.microsoft.com/office/powerpoint/2010/main" val="3223945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57942" y="272143"/>
            <a:ext cx="7728857" cy="780593"/>
          </a:xfrm>
        </p:spPr>
        <p:txBody>
          <a:bodyPr>
            <a:normAutofit/>
          </a:bodyPr>
          <a:lstStyle/>
          <a:p>
            <a:r>
              <a:rPr lang="sl-SI" sz="3600" dirty="0" smtClean="0"/>
              <a:t>Program </a:t>
            </a:r>
            <a:r>
              <a:rPr lang="sl-SI" sz="3600" dirty="0"/>
              <a:t>razvoja podeželja </a:t>
            </a:r>
            <a:r>
              <a:rPr lang="sl-SI" sz="3600" dirty="0" smtClean="0"/>
              <a:t>RS 2007-2013 </a:t>
            </a:r>
            <a:endParaRPr lang="sl-SI" dirty="0"/>
          </a:p>
        </p:txBody>
      </p:sp>
      <p:sp>
        <p:nvSpPr>
          <p:cNvPr id="3" name="Ograda vsebine 2"/>
          <p:cNvSpPr>
            <a:spLocks noGrp="1"/>
          </p:cNvSpPr>
          <p:nvPr>
            <p:ph idx="1"/>
          </p:nvPr>
        </p:nvSpPr>
        <p:spPr>
          <a:xfrm>
            <a:off x="395536" y="1124746"/>
            <a:ext cx="8291264" cy="5001419"/>
          </a:xfrm>
        </p:spPr>
        <p:txBody>
          <a:bodyPr>
            <a:normAutofit fontScale="77500" lnSpcReduction="20000"/>
          </a:bodyPr>
          <a:lstStyle/>
          <a:p>
            <a:r>
              <a:rPr lang="sl-SI" dirty="0" smtClean="0"/>
              <a:t>Trije značilni tipi </a:t>
            </a:r>
            <a:r>
              <a:rPr lang="sl-SI" dirty="0"/>
              <a:t>demografskih območij na slovenskem podeželju</a:t>
            </a:r>
            <a:r>
              <a:rPr lang="sl-SI" dirty="0" smtClean="0"/>
              <a:t>.</a:t>
            </a:r>
          </a:p>
          <a:p>
            <a:r>
              <a:rPr lang="sl-SI" dirty="0" smtClean="0"/>
              <a:t>Urbanizirana </a:t>
            </a:r>
            <a:r>
              <a:rPr lang="sl-SI" dirty="0"/>
              <a:t>področja v ravninskem in dolinskem svetu ohranjajo rast prebivalstva, raste število delovnih mest izven kmetijstva, kar pomeni povečanje dopolnilnih in mešanih kmetij ter </a:t>
            </a:r>
            <a:r>
              <a:rPr lang="sl-SI" dirty="0" err="1"/>
              <a:t>deprofesionalizacijo</a:t>
            </a:r>
            <a:r>
              <a:rPr lang="sl-SI" dirty="0"/>
              <a:t>, vendar pa se zaradi možnosti delovnih migracij ohranja poseljenost podeželskega prostora ob manj klasično ruralnem načinu življenja. </a:t>
            </a:r>
            <a:endParaRPr lang="sl-SI" dirty="0" smtClean="0"/>
          </a:p>
          <a:p>
            <a:r>
              <a:rPr lang="sl-SI" dirty="0" smtClean="0"/>
              <a:t>Klasična </a:t>
            </a:r>
            <a:r>
              <a:rPr lang="sl-SI" dirty="0"/>
              <a:t>agrarna pokrajina na obsežnih območjih gorskega, hribovitega, kraškega in obmejnega sveta zaostaja v razvoju in se celo demografsko prazni. </a:t>
            </a:r>
            <a:r>
              <a:rPr lang="sl-SI" dirty="0" smtClean="0"/>
              <a:t>Razlog so nezadostni prihodki </a:t>
            </a:r>
            <a:r>
              <a:rPr lang="sl-SI" dirty="0"/>
              <a:t>iz kmetijstva in gozdarstva kot vodilnih panog, odsotnosti možnosti za zaposlovanje izven kmetijskih dejavnosti na območjih in v dosegu dnevne migracije ter pomanjkanju večjih urbanih središč in prometnih povezav. </a:t>
            </a:r>
            <a:endParaRPr lang="sl-SI" dirty="0" smtClean="0"/>
          </a:p>
          <a:p>
            <a:r>
              <a:rPr lang="sl-SI" dirty="0" smtClean="0"/>
              <a:t>Za </a:t>
            </a:r>
            <a:r>
              <a:rPr lang="sl-SI" dirty="0"/>
              <a:t>prehodna območja </a:t>
            </a:r>
            <a:r>
              <a:rPr lang="sl-SI" dirty="0" smtClean="0"/>
              <a:t>značilno </a:t>
            </a:r>
            <a:r>
              <a:rPr lang="sl-SI" dirty="0"/>
              <a:t>prepletanje obeh značilnosti, ko so urbanizirani otoki okoli manjših centralnih naselij obdani z obsežnimi </a:t>
            </a:r>
            <a:r>
              <a:rPr lang="sl-SI" dirty="0" err="1"/>
              <a:t>neurbaniziranimi</a:t>
            </a:r>
            <a:r>
              <a:rPr lang="sl-SI" dirty="0"/>
              <a:t> zaledji. </a:t>
            </a:r>
            <a:endParaRPr lang="sl-SI" dirty="0" smtClean="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8</a:t>
            </a:fld>
            <a:endParaRPr lang="sl-SI"/>
          </a:p>
        </p:txBody>
      </p:sp>
    </p:spTree>
    <p:extLst>
      <p:ext uri="{BB962C8B-B14F-4D97-AF65-F5344CB8AC3E}">
        <p14:creationId xmlns:p14="http://schemas.microsoft.com/office/powerpoint/2010/main" val="81640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normAutofit/>
          </a:bodyPr>
          <a:lstStyle/>
          <a:p>
            <a:r>
              <a:rPr lang="sl-SI" dirty="0"/>
              <a:t>Okoliščine globalne konkurence in visoke cene delovne sile pomenijo pritisk na trg dela v delovno intenzivnih panogah, v katerih je zaposleno veliko ljudi s podeželja, kot delovnih migrantov v manjša urbana središča. </a:t>
            </a:r>
          </a:p>
          <a:p>
            <a:r>
              <a:rPr lang="sl-SI" dirty="0"/>
              <a:t>Priložnost za podeželje v turizmu, a ni zadosti ponudbe ob sicer velikih potencialih naravne in kulturne dediščine, kulinarike in vina ter preživljanja prostega časa. </a:t>
            </a:r>
          </a:p>
          <a:p>
            <a:r>
              <a:rPr lang="sl-SI" dirty="0"/>
              <a:t>Priložnost tudi v razvoju podjetništva, ki bi temeljilo na konkurenčnih prednosti </a:t>
            </a:r>
            <a:r>
              <a:rPr lang="sl-SI" dirty="0" smtClean="0"/>
              <a:t>podeželja, </a:t>
            </a:r>
            <a:r>
              <a:rPr lang="sl-SI" dirty="0"/>
              <a:t>kot so tradicionalna znanja, delovna sila in surovine.</a:t>
            </a:r>
          </a:p>
          <a:p>
            <a:endParaRPr lang="sl-SI" dirty="0"/>
          </a:p>
        </p:txBody>
      </p:sp>
      <p:sp>
        <p:nvSpPr>
          <p:cNvPr id="4" name="Ograda številke diapozitiva 3"/>
          <p:cNvSpPr>
            <a:spLocks noGrp="1"/>
          </p:cNvSpPr>
          <p:nvPr>
            <p:ph type="sldNum" sz="quarter" idx="4294967295"/>
          </p:nvPr>
        </p:nvSpPr>
        <p:spPr>
          <a:xfrm>
            <a:off x="6553200" y="6356352"/>
            <a:ext cx="2133600" cy="365125"/>
          </a:xfrm>
          <a:prstGeom prst="rect">
            <a:avLst/>
          </a:prstGeom>
        </p:spPr>
        <p:txBody>
          <a:bodyPr/>
          <a:lstStyle/>
          <a:p>
            <a:pPr>
              <a:defRPr/>
            </a:pPr>
            <a:fld id="{44022C7F-35E8-4FFB-B1ED-7A124830E7EF}" type="slidenum">
              <a:rPr lang="sl-SI" smtClean="0"/>
              <a:pPr>
                <a:defRPr/>
              </a:pPr>
              <a:t>9</a:t>
            </a:fld>
            <a:endParaRPr lang="sl-SI"/>
          </a:p>
        </p:txBody>
      </p:sp>
    </p:spTree>
    <p:extLst>
      <p:ext uri="{BB962C8B-B14F-4D97-AF65-F5344CB8AC3E}">
        <p14:creationId xmlns:p14="http://schemas.microsoft.com/office/powerpoint/2010/main" val="401746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Modra">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ova 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1560</TotalTime>
  <Words>4238</Words>
  <Application>Microsoft Office PowerPoint</Application>
  <PresentationFormat>Prosojnica</PresentationFormat>
  <Paragraphs>395</Paragraphs>
  <Slides>46</Slides>
  <Notes>1</Notes>
  <HiddenSlides>0</HiddenSlides>
  <MMClips>0</MMClips>
  <ScaleCrop>false</ScaleCrop>
  <HeadingPairs>
    <vt:vector size="4" baseType="variant">
      <vt:variant>
        <vt:lpstr>Tema</vt:lpstr>
      </vt:variant>
      <vt:variant>
        <vt:i4>1</vt:i4>
      </vt:variant>
      <vt:variant>
        <vt:lpstr>Naslovi diapozitivov</vt:lpstr>
      </vt:variant>
      <vt:variant>
        <vt:i4>46</vt:i4>
      </vt:variant>
    </vt:vector>
  </HeadingPairs>
  <TitlesOfParts>
    <vt:vector size="47" baseType="lpstr">
      <vt:lpstr>Officeova tema</vt:lpstr>
      <vt:lpstr>Načela izgradnje knjižnične mreže:  Izobraževanje „Knjižnična mreža in analiza območij OOK“ 26.11.2015</vt:lpstr>
      <vt:lpstr>Poslanstvo splošne knjižnice</vt:lpstr>
      <vt:lpstr>Vpliv oddaljenosti</vt:lpstr>
      <vt:lpstr>Sinteza ugotovitev v Palmer (1981)</vt:lpstr>
      <vt:lpstr>PowerPointova predstavitev</vt:lpstr>
      <vt:lpstr>Kaj pravijo prebivalci Slovenije o dostopnosti knjižnic: javnomnenjska telefonska raziskava ZSK iz 2011  </vt:lpstr>
      <vt:lpstr>PowerPointova predstavitev</vt:lpstr>
      <vt:lpstr>Program razvoja podeželja RS 2007-2013 </vt:lpstr>
      <vt:lpstr>PowerPointova predstavitev</vt:lpstr>
      <vt:lpstr>Cilji razvoja podeželja</vt:lpstr>
      <vt:lpstr>Teorija centralnih naselij</vt:lpstr>
      <vt:lpstr>PowerPointova predstavitev</vt:lpstr>
      <vt:lpstr>Problematika</vt:lpstr>
      <vt:lpstr>Določila predpisov in Standardov </vt:lpstr>
      <vt:lpstr>PowerPointova predstavitev</vt:lpstr>
      <vt:lpstr>PowerPointova predstavitev</vt:lpstr>
      <vt:lpstr>Standardi za splošne knjižnice 2005-2017</vt:lpstr>
      <vt:lpstr>Standardi za splošne knjižnice 2005-2017</vt:lpstr>
      <vt:lpstr>Stanje mreže splošnih knjižnic (31.12.2014)</vt:lpstr>
      <vt:lpstr>PowerPointova predstavitev</vt:lpstr>
      <vt:lpstr>Podatki CEZAR</vt:lpstr>
      <vt:lpstr>Izhodišča za ugotavljanje potreb po novi knjižnični zgradbi (po People places)</vt:lpstr>
      <vt:lpstr>Različni načini ugotavljanja potreb</vt:lpstr>
      <vt:lpstr>PowerPointova predstavitev</vt:lpstr>
      <vt:lpstr>Zahteve za dostopnost knjižnične zgradbe</vt:lpstr>
      <vt:lpstr>Potujoča knjižnica ali stalno izposojevališče?</vt:lpstr>
      <vt:lpstr>Sodelovanje šolske in splošne knjižnice z uporabo skupnih virov</vt:lpstr>
      <vt:lpstr>Cilji potujoče knjižnice</vt:lpstr>
      <vt:lpstr>Možne storitve bibliobusa </vt:lpstr>
      <vt:lpstr>Vrste oz. namen potujočih knjižnic</vt:lpstr>
      <vt:lpstr>Ciljane potujoče knjižnice</vt:lpstr>
      <vt:lpstr>PowerPointova predstavitev</vt:lpstr>
      <vt:lpstr>Knjižnična zbirka v potujoči knjižnici</vt:lpstr>
      <vt:lpstr>Podlage za načrtovanje</vt:lpstr>
      <vt:lpstr>Načela lociranja (in ukinjanja) postajališč</vt:lpstr>
      <vt:lpstr>Načrt itinerarija bibliobusa</vt:lpstr>
      <vt:lpstr>PowerPointova predstavitev</vt:lpstr>
      <vt:lpstr>Primer pilotnega projekta:  Taobh Tíre (Irska)</vt:lpstr>
      <vt:lpstr>PowerPointova predstavitev</vt:lpstr>
      <vt:lpstr>Model delovanja</vt:lpstr>
      <vt:lpstr>Organizacija</vt:lpstr>
      <vt:lpstr>Ugotovljene koristi za lokalno skupnost</vt:lpstr>
      <vt:lpstr>Priporočila za implementacijo modela v drugih okoljih</vt:lpstr>
      <vt:lpstr>PowerPointova predstavitev</vt:lpstr>
      <vt:lpstr>PowerPointova predstavitev</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Bina Trplan</dc:creator>
  <cp:lastModifiedBy>Gorazd Vodeb</cp:lastModifiedBy>
  <cp:revision>85</cp:revision>
  <cp:lastPrinted>2015-10-13T12:20:59Z</cp:lastPrinted>
  <dcterms:created xsi:type="dcterms:W3CDTF">2015-10-08T07:33:01Z</dcterms:created>
  <dcterms:modified xsi:type="dcterms:W3CDTF">2015-11-25T08:51:40Z</dcterms:modified>
</cp:coreProperties>
</file>